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drawing25.xml" ContentType="application/vnd.ms-office.drawingml.diagramDrawing+xml"/>
  <Override PartName="/ppt/diagrams/layout28.xml" ContentType="application/vnd.openxmlformats-officedocument.drawingml.diagramLayout+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diagrams/layout24.xml" ContentType="application/vnd.openxmlformats-officedocument.drawingml.diagramLayout+xml"/>
  <Override PartName="/ppt/diagrams/colors27.xml" ContentType="application/vnd.openxmlformats-officedocument.drawingml.diagramColors+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layout25.xml" ContentType="application/vnd.openxmlformats-officedocument.drawingml.diagramLayout+xml"/>
  <Override PartName="/ppt/diagrams/colors28.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s/slide32.xml" ContentType="application/vnd.openxmlformats-officedocument.presentationml.slide+xml"/>
  <Override PartName="/ppt/diagrams/data20.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638" r:id="rId2"/>
    <p:sldId id="639" r:id="rId3"/>
    <p:sldId id="690" r:id="rId4"/>
    <p:sldId id="691" r:id="rId5"/>
    <p:sldId id="692" r:id="rId6"/>
    <p:sldId id="677" r:id="rId7"/>
    <p:sldId id="687" r:id="rId8"/>
    <p:sldId id="686" r:id="rId9"/>
    <p:sldId id="693" r:id="rId10"/>
    <p:sldId id="689" r:id="rId11"/>
    <p:sldId id="699" r:id="rId12"/>
    <p:sldId id="684" r:id="rId13"/>
    <p:sldId id="666" r:id="rId14"/>
    <p:sldId id="697" r:id="rId15"/>
    <p:sldId id="668" r:id="rId16"/>
    <p:sldId id="675" r:id="rId17"/>
    <p:sldId id="694" r:id="rId18"/>
    <p:sldId id="695" r:id="rId19"/>
    <p:sldId id="696" r:id="rId20"/>
    <p:sldId id="698" r:id="rId21"/>
    <p:sldId id="678" r:id="rId22"/>
    <p:sldId id="680" r:id="rId23"/>
    <p:sldId id="681" r:id="rId24"/>
    <p:sldId id="670" r:id="rId25"/>
    <p:sldId id="704" r:id="rId26"/>
    <p:sldId id="702" r:id="rId27"/>
    <p:sldId id="703" r:id="rId28"/>
    <p:sldId id="676" r:id="rId29"/>
    <p:sldId id="671" r:id="rId30"/>
    <p:sldId id="672" r:id="rId31"/>
    <p:sldId id="701" r:id="rId32"/>
    <p:sldId id="685" r:id="rId33"/>
    <p:sldId id="700" r:id="rId34"/>
    <p:sldId id="706" r:id="rId35"/>
    <p:sldId id="705" r:id="rId36"/>
    <p:sldId id="707" r:id="rId37"/>
    <p:sldId id="329" r:id="rId38"/>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7C80"/>
    <a:srgbClr val="DCFCF6"/>
    <a:srgbClr val="0097CC"/>
    <a:srgbClr val="4D4D4D"/>
    <a:srgbClr val="33CCFF"/>
    <a:srgbClr val="3399FF"/>
    <a:srgbClr val="99CCFF"/>
    <a:srgbClr val="000066"/>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3" autoAdjust="0"/>
    <p:restoredTop sz="95932" autoAdjust="0"/>
  </p:normalViewPr>
  <p:slideViewPr>
    <p:cSldViewPr>
      <p:cViewPr>
        <p:scale>
          <a:sx n="66" d="100"/>
          <a:sy n="66" d="100"/>
        </p:scale>
        <p:origin x="-1050" y="-28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09375A-F6EE-4622-B052-2128BFD872C6}" type="doc">
      <dgm:prSet loTypeId="urn:microsoft.com/office/officeart/2005/8/layout/list1" loCatId="list" qsTypeId="urn:microsoft.com/office/officeart/2005/8/quickstyle/3d2" qsCatId="3D" csTypeId="urn:microsoft.com/office/officeart/2005/8/colors/colorful5" csCatId="colorful"/>
      <dgm:spPr/>
      <dgm:t>
        <a:bodyPr/>
        <a:lstStyle/>
        <a:p>
          <a:endParaRPr lang="en-US"/>
        </a:p>
      </dgm:t>
    </dgm:pt>
    <dgm:pt modelId="{D327936B-D9DA-4E92-B151-4B2504A8678C}">
      <dgm:prSet custT="1"/>
      <dgm:spPr/>
      <dgm:t>
        <a:bodyPr/>
        <a:lstStyle/>
        <a:p>
          <a:pPr algn="ctr" rtl="1"/>
          <a:r>
            <a:rPr lang="fa-IR" sz="4000" dirty="0" smtClean="0">
              <a:cs typeface="B Titr" pitchFamily="2" charset="-78"/>
            </a:rPr>
            <a:t>بازار پول </a:t>
          </a:r>
          <a:endParaRPr lang="en-US" sz="4000" dirty="0">
            <a:cs typeface="B Titr" pitchFamily="2" charset="-78"/>
          </a:endParaRPr>
        </a:p>
      </dgm:t>
    </dgm:pt>
    <dgm:pt modelId="{8BAFD357-DB26-452E-83DF-5E6A3F831BF7}" type="parTrans" cxnId="{5AB78C6B-2378-4A20-970F-CE748B445868}">
      <dgm:prSet/>
      <dgm:spPr/>
      <dgm:t>
        <a:bodyPr/>
        <a:lstStyle/>
        <a:p>
          <a:endParaRPr lang="en-US">
            <a:cs typeface="B Zar" pitchFamily="2" charset="-78"/>
          </a:endParaRPr>
        </a:p>
      </dgm:t>
    </dgm:pt>
    <dgm:pt modelId="{56B6CFB1-F5AC-4AB0-A821-9070AB9077E9}" type="sibTrans" cxnId="{5AB78C6B-2378-4A20-970F-CE748B445868}">
      <dgm:prSet/>
      <dgm:spPr/>
      <dgm:t>
        <a:bodyPr/>
        <a:lstStyle/>
        <a:p>
          <a:endParaRPr lang="en-US">
            <a:cs typeface="B Zar" pitchFamily="2" charset="-78"/>
          </a:endParaRPr>
        </a:p>
      </dgm:t>
    </dgm:pt>
    <dgm:pt modelId="{BD799A14-2CBA-451A-AA78-DA6F7300CBD0}">
      <dgm:prSet/>
      <dgm:spPr/>
      <dgm:t>
        <a:bodyPr/>
        <a:lstStyle/>
        <a:p>
          <a:pPr rtl="1"/>
          <a:r>
            <a:rPr lang="fa-IR" dirty="0" smtClean="0">
              <a:cs typeface="B Zar" pitchFamily="2" charset="-78"/>
            </a:rPr>
            <a:t>بازار ابزار مالی کوتاه‌مدت‌تر</a:t>
          </a:r>
          <a:endParaRPr lang="en-US" dirty="0">
            <a:cs typeface="B Zar" pitchFamily="2" charset="-78"/>
          </a:endParaRPr>
        </a:p>
      </dgm:t>
    </dgm:pt>
    <dgm:pt modelId="{1216AE9D-B273-49B7-9FDD-950B1962EC0A}" type="parTrans" cxnId="{3437D0E3-B330-4220-87E5-ADE88C8FF530}">
      <dgm:prSet/>
      <dgm:spPr/>
      <dgm:t>
        <a:bodyPr/>
        <a:lstStyle/>
        <a:p>
          <a:endParaRPr lang="en-US">
            <a:cs typeface="B Zar" pitchFamily="2" charset="-78"/>
          </a:endParaRPr>
        </a:p>
      </dgm:t>
    </dgm:pt>
    <dgm:pt modelId="{4C66C519-C6F8-455A-8133-78CB257C8F5D}" type="sibTrans" cxnId="{3437D0E3-B330-4220-87E5-ADE88C8FF530}">
      <dgm:prSet/>
      <dgm:spPr/>
      <dgm:t>
        <a:bodyPr/>
        <a:lstStyle/>
        <a:p>
          <a:endParaRPr lang="en-US">
            <a:cs typeface="B Zar" pitchFamily="2" charset="-78"/>
          </a:endParaRPr>
        </a:p>
      </dgm:t>
    </dgm:pt>
    <dgm:pt modelId="{828962DD-A7B7-4669-8D72-66705024FE0E}">
      <dgm:prSet custT="1"/>
      <dgm:spPr/>
      <dgm:t>
        <a:bodyPr/>
        <a:lstStyle/>
        <a:p>
          <a:pPr algn="ctr" rtl="1"/>
          <a:r>
            <a:rPr lang="fa-IR" sz="4000" dirty="0" smtClean="0">
              <a:cs typeface="B Titr" pitchFamily="2" charset="-78"/>
            </a:rPr>
            <a:t>بازار سرمایه</a:t>
          </a:r>
          <a:endParaRPr lang="en-US" sz="4000" dirty="0">
            <a:cs typeface="B Titr" pitchFamily="2" charset="-78"/>
          </a:endParaRPr>
        </a:p>
      </dgm:t>
    </dgm:pt>
    <dgm:pt modelId="{D4B3EFAE-80C9-42D4-AE55-335652394946}" type="parTrans" cxnId="{F56AAB6B-EAC9-43FA-A797-375E601367CB}">
      <dgm:prSet/>
      <dgm:spPr/>
      <dgm:t>
        <a:bodyPr/>
        <a:lstStyle/>
        <a:p>
          <a:endParaRPr lang="en-US">
            <a:cs typeface="B Zar" pitchFamily="2" charset="-78"/>
          </a:endParaRPr>
        </a:p>
      </dgm:t>
    </dgm:pt>
    <dgm:pt modelId="{79E4F1A6-9D0A-474A-8564-7A111D4942A0}" type="sibTrans" cxnId="{F56AAB6B-EAC9-43FA-A797-375E601367CB}">
      <dgm:prSet/>
      <dgm:spPr/>
      <dgm:t>
        <a:bodyPr/>
        <a:lstStyle/>
        <a:p>
          <a:endParaRPr lang="en-US">
            <a:cs typeface="B Zar" pitchFamily="2" charset="-78"/>
          </a:endParaRPr>
        </a:p>
      </dgm:t>
    </dgm:pt>
    <dgm:pt modelId="{7C046093-14BC-4935-8445-ED2F04978909}">
      <dgm:prSet/>
      <dgm:spPr/>
      <dgm:t>
        <a:bodyPr/>
        <a:lstStyle/>
        <a:p>
          <a:pPr rtl="1"/>
          <a:r>
            <a:rPr lang="fa-IR" dirty="0" smtClean="0">
              <a:cs typeface="B Zar" pitchFamily="2" charset="-78"/>
            </a:rPr>
            <a:t>بازار ابزار مالی بلندمدت‌تر</a:t>
          </a:r>
          <a:endParaRPr lang="en-US" dirty="0">
            <a:cs typeface="B Zar" pitchFamily="2" charset="-78"/>
          </a:endParaRPr>
        </a:p>
      </dgm:t>
    </dgm:pt>
    <dgm:pt modelId="{F2BDB126-CFAA-4063-A779-E5650B0510C9}" type="parTrans" cxnId="{BCD3AC33-C957-4F09-843B-D522934E772E}">
      <dgm:prSet/>
      <dgm:spPr/>
      <dgm:t>
        <a:bodyPr/>
        <a:lstStyle/>
        <a:p>
          <a:endParaRPr lang="en-US">
            <a:cs typeface="B Zar" pitchFamily="2" charset="-78"/>
          </a:endParaRPr>
        </a:p>
      </dgm:t>
    </dgm:pt>
    <dgm:pt modelId="{D715963E-488C-4113-A2A4-47FA075D8116}" type="sibTrans" cxnId="{BCD3AC33-C957-4F09-843B-D522934E772E}">
      <dgm:prSet/>
      <dgm:spPr/>
      <dgm:t>
        <a:bodyPr/>
        <a:lstStyle/>
        <a:p>
          <a:endParaRPr lang="en-US">
            <a:cs typeface="B Zar" pitchFamily="2" charset="-78"/>
          </a:endParaRPr>
        </a:p>
      </dgm:t>
    </dgm:pt>
    <dgm:pt modelId="{E464BEEA-A96E-4B6B-8004-90197305E289}" type="pres">
      <dgm:prSet presAssocID="{8B09375A-F6EE-4622-B052-2128BFD872C6}" presName="linear" presStyleCnt="0">
        <dgm:presLayoutVars>
          <dgm:dir/>
          <dgm:animLvl val="lvl"/>
          <dgm:resizeHandles val="exact"/>
        </dgm:presLayoutVars>
      </dgm:prSet>
      <dgm:spPr/>
      <dgm:t>
        <a:bodyPr/>
        <a:lstStyle/>
        <a:p>
          <a:endParaRPr lang="en-US"/>
        </a:p>
      </dgm:t>
    </dgm:pt>
    <dgm:pt modelId="{9622A457-1FE6-4F45-A502-38CE59EB0666}" type="pres">
      <dgm:prSet presAssocID="{D327936B-D9DA-4E92-B151-4B2504A8678C}" presName="parentLin" presStyleCnt="0"/>
      <dgm:spPr/>
      <dgm:t>
        <a:bodyPr/>
        <a:lstStyle/>
        <a:p>
          <a:endParaRPr lang="en-US"/>
        </a:p>
      </dgm:t>
    </dgm:pt>
    <dgm:pt modelId="{FD8EC5FC-D656-405D-9E52-827DC59172EB}" type="pres">
      <dgm:prSet presAssocID="{D327936B-D9DA-4E92-B151-4B2504A8678C}" presName="parentLeftMargin" presStyleLbl="node1" presStyleIdx="0" presStyleCnt="2"/>
      <dgm:spPr/>
      <dgm:t>
        <a:bodyPr/>
        <a:lstStyle/>
        <a:p>
          <a:endParaRPr lang="en-US"/>
        </a:p>
      </dgm:t>
    </dgm:pt>
    <dgm:pt modelId="{A03E0199-84A4-49CD-B052-3C228C89219E}" type="pres">
      <dgm:prSet presAssocID="{D327936B-D9DA-4E92-B151-4B2504A8678C}" presName="parentText" presStyleLbl="node1" presStyleIdx="0" presStyleCnt="2">
        <dgm:presLayoutVars>
          <dgm:chMax val="0"/>
          <dgm:bulletEnabled val="1"/>
        </dgm:presLayoutVars>
      </dgm:prSet>
      <dgm:spPr/>
      <dgm:t>
        <a:bodyPr/>
        <a:lstStyle/>
        <a:p>
          <a:endParaRPr lang="en-US"/>
        </a:p>
      </dgm:t>
    </dgm:pt>
    <dgm:pt modelId="{46674D60-DA73-4179-9D76-93B10F1465ED}" type="pres">
      <dgm:prSet presAssocID="{D327936B-D9DA-4E92-B151-4B2504A8678C}" presName="negativeSpace" presStyleCnt="0"/>
      <dgm:spPr/>
      <dgm:t>
        <a:bodyPr/>
        <a:lstStyle/>
        <a:p>
          <a:endParaRPr lang="en-US"/>
        </a:p>
      </dgm:t>
    </dgm:pt>
    <dgm:pt modelId="{9D0DB56D-944E-4DDD-9743-D0CB98BEAC90}" type="pres">
      <dgm:prSet presAssocID="{D327936B-D9DA-4E92-B151-4B2504A8678C}" presName="childText" presStyleLbl="conFgAcc1" presStyleIdx="0" presStyleCnt="2">
        <dgm:presLayoutVars>
          <dgm:bulletEnabled val="1"/>
        </dgm:presLayoutVars>
      </dgm:prSet>
      <dgm:spPr>
        <a:prstGeom prst="doubleWave">
          <a:avLst/>
        </a:prstGeom>
      </dgm:spPr>
      <dgm:t>
        <a:bodyPr/>
        <a:lstStyle/>
        <a:p>
          <a:endParaRPr lang="en-US"/>
        </a:p>
      </dgm:t>
    </dgm:pt>
    <dgm:pt modelId="{B926870C-4F23-46EC-B28E-D6F5CACDA67F}" type="pres">
      <dgm:prSet presAssocID="{56B6CFB1-F5AC-4AB0-A821-9070AB9077E9}" presName="spaceBetweenRectangles" presStyleCnt="0"/>
      <dgm:spPr/>
      <dgm:t>
        <a:bodyPr/>
        <a:lstStyle/>
        <a:p>
          <a:endParaRPr lang="en-US"/>
        </a:p>
      </dgm:t>
    </dgm:pt>
    <dgm:pt modelId="{4D04647D-B997-4755-BE23-DA8152F29FF5}" type="pres">
      <dgm:prSet presAssocID="{828962DD-A7B7-4669-8D72-66705024FE0E}" presName="parentLin" presStyleCnt="0"/>
      <dgm:spPr/>
      <dgm:t>
        <a:bodyPr/>
        <a:lstStyle/>
        <a:p>
          <a:endParaRPr lang="en-US"/>
        </a:p>
      </dgm:t>
    </dgm:pt>
    <dgm:pt modelId="{3D77D622-3A52-46CD-9CAF-09CF9BC6D435}" type="pres">
      <dgm:prSet presAssocID="{828962DD-A7B7-4669-8D72-66705024FE0E}" presName="parentLeftMargin" presStyleLbl="node1" presStyleIdx="0" presStyleCnt="2"/>
      <dgm:spPr/>
      <dgm:t>
        <a:bodyPr/>
        <a:lstStyle/>
        <a:p>
          <a:endParaRPr lang="en-US"/>
        </a:p>
      </dgm:t>
    </dgm:pt>
    <dgm:pt modelId="{E06E8FE2-E920-43F7-85FD-643C8FAEFA15}" type="pres">
      <dgm:prSet presAssocID="{828962DD-A7B7-4669-8D72-66705024FE0E}" presName="parentText" presStyleLbl="node1" presStyleIdx="1" presStyleCnt="2">
        <dgm:presLayoutVars>
          <dgm:chMax val="0"/>
          <dgm:bulletEnabled val="1"/>
        </dgm:presLayoutVars>
      </dgm:prSet>
      <dgm:spPr/>
      <dgm:t>
        <a:bodyPr/>
        <a:lstStyle/>
        <a:p>
          <a:endParaRPr lang="en-US"/>
        </a:p>
      </dgm:t>
    </dgm:pt>
    <dgm:pt modelId="{D40EFBBA-F780-4514-A0D1-344BA4CB195B}" type="pres">
      <dgm:prSet presAssocID="{828962DD-A7B7-4669-8D72-66705024FE0E}" presName="negativeSpace" presStyleCnt="0"/>
      <dgm:spPr/>
      <dgm:t>
        <a:bodyPr/>
        <a:lstStyle/>
        <a:p>
          <a:endParaRPr lang="en-US"/>
        </a:p>
      </dgm:t>
    </dgm:pt>
    <dgm:pt modelId="{4C090001-AE72-4AEE-82A1-1BA128CC4F93}" type="pres">
      <dgm:prSet presAssocID="{828962DD-A7B7-4669-8D72-66705024FE0E}" presName="childText" presStyleLbl="conFgAcc1" presStyleIdx="1" presStyleCnt="2">
        <dgm:presLayoutVars>
          <dgm:bulletEnabled val="1"/>
        </dgm:presLayoutVars>
      </dgm:prSet>
      <dgm:spPr>
        <a:prstGeom prst="doubleWave">
          <a:avLst/>
        </a:prstGeom>
      </dgm:spPr>
      <dgm:t>
        <a:bodyPr/>
        <a:lstStyle/>
        <a:p>
          <a:endParaRPr lang="en-US"/>
        </a:p>
      </dgm:t>
    </dgm:pt>
  </dgm:ptLst>
  <dgm:cxnLst>
    <dgm:cxn modelId="{99BADE3D-00BE-4FD9-A893-47E6E4DFB69D}" type="presOf" srcId="{7C046093-14BC-4935-8445-ED2F04978909}" destId="{4C090001-AE72-4AEE-82A1-1BA128CC4F93}" srcOrd="0" destOrd="0" presId="urn:microsoft.com/office/officeart/2005/8/layout/list1"/>
    <dgm:cxn modelId="{F56AAB6B-EAC9-43FA-A797-375E601367CB}" srcId="{8B09375A-F6EE-4622-B052-2128BFD872C6}" destId="{828962DD-A7B7-4669-8D72-66705024FE0E}" srcOrd="1" destOrd="0" parTransId="{D4B3EFAE-80C9-42D4-AE55-335652394946}" sibTransId="{79E4F1A6-9D0A-474A-8564-7A111D4942A0}"/>
    <dgm:cxn modelId="{759E7737-94D7-458D-8AC3-185E3D2BD658}" type="presOf" srcId="{D327936B-D9DA-4E92-B151-4B2504A8678C}" destId="{A03E0199-84A4-49CD-B052-3C228C89219E}" srcOrd="1" destOrd="0" presId="urn:microsoft.com/office/officeart/2005/8/layout/list1"/>
    <dgm:cxn modelId="{5AB78C6B-2378-4A20-970F-CE748B445868}" srcId="{8B09375A-F6EE-4622-B052-2128BFD872C6}" destId="{D327936B-D9DA-4E92-B151-4B2504A8678C}" srcOrd="0" destOrd="0" parTransId="{8BAFD357-DB26-452E-83DF-5E6A3F831BF7}" sibTransId="{56B6CFB1-F5AC-4AB0-A821-9070AB9077E9}"/>
    <dgm:cxn modelId="{22CAA98E-BB57-4C20-B7FC-9773DDBB0FF2}" type="presOf" srcId="{8B09375A-F6EE-4622-B052-2128BFD872C6}" destId="{E464BEEA-A96E-4B6B-8004-90197305E289}" srcOrd="0" destOrd="0" presId="urn:microsoft.com/office/officeart/2005/8/layout/list1"/>
    <dgm:cxn modelId="{3C69F1BF-E906-414E-921A-4F62C35D0A1F}" type="presOf" srcId="{BD799A14-2CBA-451A-AA78-DA6F7300CBD0}" destId="{9D0DB56D-944E-4DDD-9743-D0CB98BEAC90}" srcOrd="0" destOrd="0" presId="urn:microsoft.com/office/officeart/2005/8/layout/list1"/>
    <dgm:cxn modelId="{BF1E3429-7443-4C97-A521-07D1C83E3F33}" type="presOf" srcId="{D327936B-D9DA-4E92-B151-4B2504A8678C}" destId="{FD8EC5FC-D656-405D-9E52-827DC59172EB}" srcOrd="0" destOrd="0" presId="urn:microsoft.com/office/officeart/2005/8/layout/list1"/>
    <dgm:cxn modelId="{9F73EF27-2B46-47E8-8E02-92477D5A3501}" type="presOf" srcId="{828962DD-A7B7-4669-8D72-66705024FE0E}" destId="{3D77D622-3A52-46CD-9CAF-09CF9BC6D435}" srcOrd="0" destOrd="0" presId="urn:microsoft.com/office/officeart/2005/8/layout/list1"/>
    <dgm:cxn modelId="{3437D0E3-B330-4220-87E5-ADE88C8FF530}" srcId="{D327936B-D9DA-4E92-B151-4B2504A8678C}" destId="{BD799A14-2CBA-451A-AA78-DA6F7300CBD0}" srcOrd="0" destOrd="0" parTransId="{1216AE9D-B273-49B7-9FDD-950B1962EC0A}" sibTransId="{4C66C519-C6F8-455A-8133-78CB257C8F5D}"/>
    <dgm:cxn modelId="{BCD3AC33-C957-4F09-843B-D522934E772E}" srcId="{828962DD-A7B7-4669-8D72-66705024FE0E}" destId="{7C046093-14BC-4935-8445-ED2F04978909}" srcOrd="0" destOrd="0" parTransId="{F2BDB126-CFAA-4063-A779-E5650B0510C9}" sibTransId="{D715963E-488C-4113-A2A4-47FA075D8116}"/>
    <dgm:cxn modelId="{7EC735A7-9EFD-415E-A5B6-B498A9A1D107}" type="presOf" srcId="{828962DD-A7B7-4669-8D72-66705024FE0E}" destId="{E06E8FE2-E920-43F7-85FD-643C8FAEFA15}" srcOrd="1" destOrd="0" presId="urn:microsoft.com/office/officeart/2005/8/layout/list1"/>
    <dgm:cxn modelId="{787079D4-D687-4DE8-AE13-A4F5EAF46BB1}" type="presParOf" srcId="{E464BEEA-A96E-4B6B-8004-90197305E289}" destId="{9622A457-1FE6-4F45-A502-38CE59EB0666}" srcOrd="0" destOrd="0" presId="urn:microsoft.com/office/officeart/2005/8/layout/list1"/>
    <dgm:cxn modelId="{7B17CDD6-B469-489F-AD01-9970417F8DF7}" type="presParOf" srcId="{9622A457-1FE6-4F45-A502-38CE59EB0666}" destId="{FD8EC5FC-D656-405D-9E52-827DC59172EB}" srcOrd="0" destOrd="0" presId="urn:microsoft.com/office/officeart/2005/8/layout/list1"/>
    <dgm:cxn modelId="{14A746B7-2614-4053-900D-C9AD080CC9D3}" type="presParOf" srcId="{9622A457-1FE6-4F45-A502-38CE59EB0666}" destId="{A03E0199-84A4-49CD-B052-3C228C89219E}" srcOrd="1" destOrd="0" presId="urn:microsoft.com/office/officeart/2005/8/layout/list1"/>
    <dgm:cxn modelId="{2D8311F5-C58A-4D42-950A-6F7461A6CBBE}" type="presParOf" srcId="{E464BEEA-A96E-4B6B-8004-90197305E289}" destId="{46674D60-DA73-4179-9D76-93B10F1465ED}" srcOrd="1" destOrd="0" presId="urn:microsoft.com/office/officeart/2005/8/layout/list1"/>
    <dgm:cxn modelId="{8B1E439E-F142-4CF5-A1EB-8D3D03AF884A}" type="presParOf" srcId="{E464BEEA-A96E-4B6B-8004-90197305E289}" destId="{9D0DB56D-944E-4DDD-9743-D0CB98BEAC90}" srcOrd="2" destOrd="0" presId="urn:microsoft.com/office/officeart/2005/8/layout/list1"/>
    <dgm:cxn modelId="{97845AD5-C0A0-46EF-9259-1124547B3422}" type="presParOf" srcId="{E464BEEA-A96E-4B6B-8004-90197305E289}" destId="{B926870C-4F23-46EC-B28E-D6F5CACDA67F}" srcOrd="3" destOrd="0" presId="urn:microsoft.com/office/officeart/2005/8/layout/list1"/>
    <dgm:cxn modelId="{671D765A-CA7D-42A4-9088-45EBB495F077}" type="presParOf" srcId="{E464BEEA-A96E-4B6B-8004-90197305E289}" destId="{4D04647D-B997-4755-BE23-DA8152F29FF5}" srcOrd="4" destOrd="0" presId="urn:microsoft.com/office/officeart/2005/8/layout/list1"/>
    <dgm:cxn modelId="{CCA135EC-9A27-4D11-9302-A5D0688304C4}" type="presParOf" srcId="{4D04647D-B997-4755-BE23-DA8152F29FF5}" destId="{3D77D622-3A52-46CD-9CAF-09CF9BC6D435}" srcOrd="0" destOrd="0" presId="urn:microsoft.com/office/officeart/2005/8/layout/list1"/>
    <dgm:cxn modelId="{559A3C3F-74E8-454D-9C5F-5106672D59F9}" type="presParOf" srcId="{4D04647D-B997-4755-BE23-DA8152F29FF5}" destId="{E06E8FE2-E920-43F7-85FD-643C8FAEFA15}" srcOrd="1" destOrd="0" presId="urn:microsoft.com/office/officeart/2005/8/layout/list1"/>
    <dgm:cxn modelId="{590B42F5-A3C1-4C46-9608-2B56242A53FC}" type="presParOf" srcId="{E464BEEA-A96E-4B6B-8004-90197305E289}" destId="{D40EFBBA-F780-4514-A0D1-344BA4CB195B}" srcOrd="5" destOrd="0" presId="urn:microsoft.com/office/officeart/2005/8/layout/list1"/>
    <dgm:cxn modelId="{CB5130E6-96CF-47D6-ACC3-33848B4E5EA7}" type="presParOf" srcId="{E464BEEA-A96E-4B6B-8004-90197305E289}" destId="{4C090001-AE72-4AEE-82A1-1BA128CC4F93}"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EB6A415-B5A4-4BA9-B767-696FFCFC290F}" type="doc">
      <dgm:prSet loTypeId="urn:microsoft.com/office/officeart/2005/8/layout/lProcess2" loCatId="list" qsTypeId="urn:microsoft.com/office/officeart/2005/8/quickstyle/3d2" qsCatId="3D" csTypeId="urn:microsoft.com/office/officeart/2005/8/colors/colorful1#2" csCatId="colorful" phldr="1"/>
      <dgm:spPr/>
      <dgm:t>
        <a:bodyPr/>
        <a:lstStyle/>
        <a:p>
          <a:endParaRPr lang="en-US"/>
        </a:p>
      </dgm:t>
    </dgm:pt>
    <dgm:pt modelId="{6A044D45-2969-4404-B145-201C058B1812}">
      <dgm:prSet/>
      <dgm:spPr/>
      <dgm:t>
        <a:bodyPr/>
        <a:lstStyle/>
        <a:p>
          <a:pPr rtl="1"/>
          <a:r>
            <a:rPr lang="fa-IR" dirty="0" smtClean="0">
              <a:cs typeface="B Titr" pitchFamily="2" charset="-78"/>
            </a:rPr>
            <a:t>کشورهای توسعه یافته</a:t>
          </a:r>
          <a:endParaRPr lang="en-US" dirty="0">
            <a:cs typeface="B Titr" pitchFamily="2" charset="-78"/>
          </a:endParaRPr>
        </a:p>
      </dgm:t>
    </dgm:pt>
    <dgm:pt modelId="{78EFD5AD-6803-4A20-AC55-145FAC9351AA}" type="parTrans" cxnId="{E782BF66-8BAF-408E-A933-D5729846C973}">
      <dgm:prSet/>
      <dgm:spPr/>
      <dgm:t>
        <a:bodyPr/>
        <a:lstStyle/>
        <a:p>
          <a:endParaRPr lang="en-US">
            <a:cs typeface="B Zar" pitchFamily="2" charset="-78"/>
          </a:endParaRPr>
        </a:p>
      </dgm:t>
    </dgm:pt>
    <dgm:pt modelId="{CE4EC21D-34B5-4F29-8590-17512DC2166F}" type="sibTrans" cxnId="{E782BF66-8BAF-408E-A933-D5729846C973}">
      <dgm:prSet/>
      <dgm:spPr/>
      <dgm:t>
        <a:bodyPr/>
        <a:lstStyle/>
        <a:p>
          <a:endParaRPr lang="en-US">
            <a:cs typeface="B Zar" pitchFamily="2" charset="-78"/>
          </a:endParaRPr>
        </a:p>
      </dgm:t>
    </dgm:pt>
    <dgm:pt modelId="{929AD714-0348-4942-9791-D89C19A4FF56}">
      <dgm:prSet/>
      <dgm:spPr/>
      <dgm:t>
        <a:bodyPr/>
        <a:lstStyle/>
        <a:p>
          <a:pPr rtl="1"/>
          <a:r>
            <a:rPr lang="fa-IR" dirty="0" smtClean="0">
              <a:cs typeface="B Zar" pitchFamily="2" charset="-78"/>
            </a:rPr>
            <a:t>واسطه‌زدایی</a:t>
          </a:r>
          <a:endParaRPr lang="en-US" dirty="0">
            <a:cs typeface="B Zar" pitchFamily="2" charset="-78"/>
          </a:endParaRPr>
        </a:p>
      </dgm:t>
    </dgm:pt>
    <dgm:pt modelId="{8613FD5E-3726-4643-BFEB-33617E079A26}" type="parTrans" cxnId="{95A2235D-84EA-45B8-94D1-88655D946C2A}">
      <dgm:prSet/>
      <dgm:spPr/>
      <dgm:t>
        <a:bodyPr/>
        <a:lstStyle/>
        <a:p>
          <a:endParaRPr lang="en-US">
            <a:cs typeface="B Zar" pitchFamily="2" charset="-78"/>
          </a:endParaRPr>
        </a:p>
      </dgm:t>
    </dgm:pt>
    <dgm:pt modelId="{39A8CCD3-CCE4-41B3-B94A-7042B4037E8D}" type="sibTrans" cxnId="{95A2235D-84EA-45B8-94D1-88655D946C2A}">
      <dgm:prSet/>
      <dgm:spPr/>
      <dgm:t>
        <a:bodyPr/>
        <a:lstStyle/>
        <a:p>
          <a:endParaRPr lang="en-US">
            <a:cs typeface="B Zar" pitchFamily="2" charset="-78"/>
          </a:endParaRPr>
        </a:p>
      </dgm:t>
    </dgm:pt>
    <dgm:pt modelId="{6E1D9F3B-4345-4E1E-96A2-6BA5F1972869}">
      <dgm:prSet/>
      <dgm:spPr/>
      <dgm:t>
        <a:bodyPr/>
        <a:lstStyle/>
        <a:p>
          <a:pPr rtl="1"/>
          <a:r>
            <a:rPr lang="fa-IR" dirty="0" smtClean="0">
              <a:cs typeface="B Zar" pitchFamily="2" charset="-78"/>
            </a:rPr>
            <a:t>بازار پایگی</a:t>
          </a:r>
          <a:endParaRPr lang="en-US" dirty="0">
            <a:cs typeface="B Zar" pitchFamily="2" charset="-78"/>
          </a:endParaRPr>
        </a:p>
      </dgm:t>
    </dgm:pt>
    <dgm:pt modelId="{DEB87C3A-9D1B-432C-A166-EBE44D6C935D}" type="parTrans" cxnId="{3124B614-C940-4875-B3E9-6C768D3524EB}">
      <dgm:prSet/>
      <dgm:spPr/>
      <dgm:t>
        <a:bodyPr/>
        <a:lstStyle/>
        <a:p>
          <a:endParaRPr lang="en-US">
            <a:cs typeface="B Zar" pitchFamily="2" charset="-78"/>
          </a:endParaRPr>
        </a:p>
      </dgm:t>
    </dgm:pt>
    <dgm:pt modelId="{6BE3AF6E-1024-4687-9D31-E700910BA453}" type="sibTrans" cxnId="{3124B614-C940-4875-B3E9-6C768D3524EB}">
      <dgm:prSet/>
      <dgm:spPr/>
      <dgm:t>
        <a:bodyPr/>
        <a:lstStyle/>
        <a:p>
          <a:endParaRPr lang="en-US">
            <a:cs typeface="B Zar" pitchFamily="2" charset="-78"/>
          </a:endParaRPr>
        </a:p>
      </dgm:t>
    </dgm:pt>
    <dgm:pt modelId="{FA566204-DA35-4514-BFCB-C6E01EBFAFE0}">
      <dgm:prSet/>
      <dgm:spPr/>
      <dgm:t>
        <a:bodyPr/>
        <a:lstStyle/>
        <a:p>
          <a:pPr rtl="1"/>
          <a:r>
            <a:rPr lang="fa-IR" dirty="0" smtClean="0">
              <a:cs typeface="B Titr" pitchFamily="2" charset="-78"/>
            </a:rPr>
            <a:t>کشورهای در حال توسعه</a:t>
          </a:r>
          <a:endParaRPr lang="en-US" dirty="0">
            <a:cs typeface="B Titr" pitchFamily="2" charset="-78"/>
          </a:endParaRPr>
        </a:p>
      </dgm:t>
    </dgm:pt>
    <dgm:pt modelId="{EB615BF2-25FC-4D9A-962B-F34877F68009}" type="parTrans" cxnId="{D0370DB1-33EA-413E-8B9F-DA52DED28C46}">
      <dgm:prSet/>
      <dgm:spPr/>
      <dgm:t>
        <a:bodyPr/>
        <a:lstStyle/>
        <a:p>
          <a:endParaRPr lang="en-US">
            <a:cs typeface="B Zar" pitchFamily="2" charset="-78"/>
          </a:endParaRPr>
        </a:p>
      </dgm:t>
    </dgm:pt>
    <dgm:pt modelId="{037A908E-29D9-4B80-A2EF-F4548B0E7938}" type="sibTrans" cxnId="{D0370DB1-33EA-413E-8B9F-DA52DED28C46}">
      <dgm:prSet/>
      <dgm:spPr/>
      <dgm:t>
        <a:bodyPr/>
        <a:lstStyle/>
        <a:p>
          <a:endParaRPr lang="en-US">
            <a:cs typeface="B Zar" pitchFamily="2" charset="-78"/>
          </a:endParaRPr>
        </a:p>
      </dgm:t>
    </dgm:pt>
    <dgm:pt modelId="{F59CA2C8-4111-4EEC-8ABE-E9C6BA611280}">
      <dgm:prSet/>
      <dgm:spPr/>
      <dgm:t>
        <a:bodyPr/>
        <a:lstStyle/>
        <a:p>
          <a:pPr rtl="1"/>
          <a:r>
            <a:rPr lang="fa-IR" dirty="0" smtClean="0">
              <a:cs typeface="B Zar" pitchFamily="2" charset="-78"/>
            </a:rPr>
            <a:t>واسطه‌گرایی</a:t>
          </a:r>
          <a:endParaRPr lang="en-US" dirty="0">
            <a:cs typeface="B Zar" pitchFamily="2" charset="-78"/>
          </a:endParaRPr>
        </a:p>
      </dgm:t>
    </dgm:pt>
    <dgm:pt modelId="{44CC4BBA-31A3-4E09-8330-9F3E9B3468D8}" type="parTrans" cxnId="{79832357-D945-49D4-B093-97F93308CDE7}">
      <dgm:prSet/>
      <dgm:spPr/>
      <dgm:t>
        <a:bodyPr/>
        <a:lstStyle/>
        <a:p>
          <a:endParaRPr lang="en-US">
            <a:cs typeface="B Zar" pitchFamily="2" charset="-78"/>
          </a:endParaRPr>
        </a:p>
      </dgm:t>
    </dgm:pt>
    <dgm:pt modelId="{1B0D7EC0-D982-406A-93EE-0CCC4C1C21EA}" type="sibTrans" cxnId="{79832357-D945-49D4-B093-97F93308CDE7}">
      <dgm:prSet/>
      <dgm:spPr/>
      <dgm:t>
        <a:bodyPr/>
        <a:lstStyle/>
        <a:p>
          <a:endParaRPr lang="en-US">
            <a:cs typeface="B Zar" pitchFamily="2" charset="-78"/>
          </a:endParaRPr>
        </a:p>
      </dgm:t>
    </dgm:pt>
    <dgm:pt modelId="{7A8355B9-BAC2-47CE-8AD9-8377F98526B6}">
      <dgm:prSet/>
      <dgm:spPr/>
      <dgm:t>
        <a:bodyPr/>
        <a:lstStyle/>
        <a:p>
          <a:pPr rtl="1"/>
          <a:r>
            <a:rPr lang="fa-IR" dirty="0" smtClean="0">
              <a:cs typeface="B Zar" pitchFamily="2" charset="-78"/>
            </a:rPr>
            <a:t>بانک‌پایگی</a:t>
          </a:r>
          <a:endParaRPr lang="en-US" dirty="0">
            <a:cs typeface="B Zar" pitchFamily="2" charset="-78"/>
          </a:endParaRPr>
        </a:p>
      </dgm:t>
    </dgm:pt>
    <dgm:pt modelId="{C72AF281-E6A4-43A8-B730-B75545902A5C}" type="parTrans" cxnId="{20F88B88-E647-4364-B289-32714B5D9DD9}">
      <dgm:prSet/>
      <dgm:spPr/>
      <dgm:t>
        <a:bodyPr/>
        <a:lstStyle/>
        <a:p>
          <a:endParaRPr lang="en-US">
            <a:cs typeface="B Zar" pitchFamily="2" charset="-78"/>
          </a:endParaRPr>
        </a:p>
      </dgm:t>
    </dgm:pt>
    <dgm:pt modelId="{6739F1D1-ACEF-41F1-A802-C7AF7F80F0C5}" type="sibTrans" cxnId="{20F88B88-E647-4364-B289-32714B5D9DD9}">
      <dgm:prSet/>
      <dgm:spPr/>
      <dgm:t>
        <a:bodyPr/>
        <a:lstStyle/>
        <a:p>
          <a:endParaRPr lang="en-US">
            <a:cs typeface="B Zar" pitchFamily="2" charset="-78"/>
          </a:endParaRPr>
        </a:p>
      </dgm:t>
    </dgm:pt>
    <dgm:pt modelId="{C1ECD1FA-9FE7-4DFF-A1EB-F0F32F36EB4C}" type="pres">
      <dgm:prSet presAssocID="{4EB6A415-B5A4-4BA9-B767-696FFCFC290F}" presName="theList" presStyleCnt="0">
        <dgm:presLayoutVars>
          <dgm:dir/>
          <dgm:animLvl val="lvl"/>
          <dgm:resizeHandles val="exact"/>
        </dgm:presLayoutVars>
      </dgm:prSet>
      <dgm:spPr/>
      <dgm:t>
        <a:bodyPr/>
        <a:lstStyle/>
        <a:p>
          <a:endParaRPr lang="en-US"/>
        </a:p>
      </dgm:t>
    </dgm:pt>
    <dgm:pt modelId="{311338DD-24FE-4863-9743-7DA037F98B76}" type="pres">
      <dgm:prSet presAssocID="{6A044D45-2969-4404-B145-201C058B1812}" presName="compNode" presStyleCnt="0"/>
      <dgm:spPr/>
    </dgm:pt>
    <dgm:pt modelId="{54A30E7E-2439-48B2-9693-CA1C8390D454}" type="pres">
      <dgm:prSet presAssocID="{6A044D45-2969-4404-B145-201C058B1812}" presName="aNode" presStyleLbl="bgShp" presStyleIdx="0" presStyleCnt="2"/>
      <dgm:spPr/>
      <dgm:t>
        <a:bodyPr/>
        <a:lstStyle/>
        <a:p>
          <a:endParaRPr lang="en-US"/>
        </a:p>
      </dgm:t>
    </dgm:pt>
    <dgm:pt modelId="{6F9E0FD3-6522-468E-83E7-4831FBF2E0BB}" type="pres">
      <dgm:prSet presAssocID="{6A044D45-2969-4404-B145-201C058B1812}" presName="textNode" presStyleLbl="bgShp" presStyleIdx="0" presStyleCnt="2"/>
      <dgm:spPr/>
      <dgm:t>
        <a:bodyPr/>
        <a:lstStyle/>
        <a:p>
          <a:endParaRPr lang="en-US"/>
        </a:p>
      </dgm:t>
    </dgm:pt>
    <dgm:pt modelId="{BF8B1037-F0B6-43CB-A61C-E359C7DF9CD7}" type="pres">
      <dgm:prSet presAssocID="{6A044D45-2969-4404-B145-201C058B1812}" presName="compChildNode" presStyleCnt="0"/>
      <dgm:spPr/>
    </dgm:pt>
    <dgm:pt modelId="{BF0CCABB-AE87-45CB-82AB-DF7ACC5F43C5}" type="pres">
      <dgm:prSet presAssocID="{6A044D45-2969-4404-B145-201C058B1812}" presName="theInnerList" presStyleCnt="0"/>
      <dgm:spPr/>
    </dgm:pt>
    <dgm:pt modelId="{BE1CD74C-D9D1-4581-950E-CA5D84B3462D}" type="pres">
      <dgm:prSet presAssocID="{929AD714-0348-4942-9791-D89C19A4FF56}" presName="childNode" presStyleLbl="node1" presStyleIdx="0" presStyleCnt="4">
        <dgm:presLayoutVars>
          <dgm:bulletEnabled val="1"/>
        </dgm:presLayoutVars>
      </dgm:prSet>
      <dgm:spPr/>
      <dgm:t>
        <a:bodyPr/>
        <a:lstStyle/>
        <a:p>
          <a:endParaRPr lang="en-US"/>
        </a:p>
      </dgm:t>
    </dgm:pt>
    <dgm:pt modelId="{D3B7EB1A-5930-4E14-B91D-47969C31CB7A}" type="pres">
      <dgm:prSet presAssocID="{929AD714-0348-4942-9791-D89C19A4FF56}" presName="aSpace2" presStyleCnt="0"/>
      <dgm:spPr/>
    </dgm:pt>
    <dgm:pt modelId="{DA675471-B7EB-42AA-BEC1-30585AA8D16C}" type="pres">
      <dgm:prSet presAssocID="{6E1D9F3B-4345-4E1E-96A2-6BA5F1972869}" presName="childNode" presStyleLbl="node1" presStyleIdx="1" presStyleCnt="4">
        <dgm:presLayoutVars>
          <dgm:bulletEnabled val="1"/>
        </dgm:presLayoutVars>
      </dgm:prSet>
      <dgm:spPr/>
      <dgm:t>
        <a:bodyPr/>
        <a:lstStyle/>
        <a:p>
          <a:endParaRPr lang="en-US"/>
        </a:p>
      </dgm:t>
    </dgm:pt>
    <dgm:pt modelId="{8987BEDC-ACB0-461C-B5E2-928778C9C87B}" type="pres">
      <dgm:prSet presAssocID="{6A044D45-2969-4404-B145-201C058B1812}" presName="aSpace" presStyleCnt="0"/>
      <dgm:spPr/>
    </dgm:pt>
    <dgm:pt modelId="{374CDA22-B10C-4C88-AD01-775DDBF08D4C}" type="pres">
      <dgm:prSet presAssocID="{FA566204-DA35-4514-BFCB-C6E01EBFAFE0}" presName="compNode" presStyleCnt="0"/>
      <dgm:spPr/>
    </dgm:pt>
    <dgm:pt modelId="{BD0A5D74-2803-472E-9C65-0ED4AD4A6943}" type="pres">
      <dgm:prSet presAssocID="{FA566204-DA35-4514-BFCB-C6E01EBFAFE0}" presName="aNode" presStyleLbl="bgShp" presStyleIdx="1" presStyleCnt="2"/>
      <dgm:spPr/>
      <dgm:t>
        <a:bodyPr/>
        <a:lstStyle/>
        <a:p>
          <a:endParaRPr lang="en-US"/>
        </a:p>
      </dgm:t>
    </dgm:pt>
    <dgm:pt modelId="{FBF6C15B-BE23-49B8-B89F-6795D466EBDC}" type="pres">
      <dgm:prSet presAssocID="{FA566204-DA35-4514-BFCB-C6E01EBFAFE0}" presName="textNode" presStyleLbl="bgShp" presStyleIdx="1" presStyleCnt="2"/>
      <dgm:spPr/>
      <dgm:t>
        <a:bodyPr/>
        <a:lstStyle/>
        <a:p>
          <a:endParaRPr lang="en-US"/>
        </a:p>
      </dgm:t>
    </dgm:pt>
    <dgm:pt modelId="{58C5DBF6-547C-48E0-AED0-8624967D7C88}" type="pres">
      <dgm:prSet presAssocID="{FA566204-DA35-4514-BFCB-C6E01EBFAFE0}" presName="compChildNode" presStyleCnt="0"/>
      <dgm:spPr/>
    </dgm:pt>
    <dgm:pt modelId="{4A56BD9B-C83C-4E89-9DA3-1A104641058A}" type="pres">
      <dgm:prSet presAssocID="{FA566204-DA35-4514-BFCB-C6E01EBFAFE0}" presName="theInnerList" presStyleCnt="0"/>
      <dgm:spPr/>
    </dgm:pt>
    <dgm:pt modelId="{C94BA1FD-6003-41EF-B1A0-333850EA8FD0}" type="pres">
      <dgm:prSet presAssocID="{F59CA2C8-4111-4EEC-8ABE-E9C6BA611280}" presName="childNode" presStyleLbl="node1" presStyleIdx="2" presStyleCnt="4">
        <dgm:presLayoutVars>
          <dgm:bulletEnabled val="1"/>
        </dgm:presLayoutVars>
      </dgm:prSet>
      <dgm:spPr/>
      <dgm:t>
        <a:bodyPr/>
        <a:lstStyle/>
        <a:p>
          <a:endParaRPr lang="en-US"/>
        </a:p>
      </dgm:t>
    </dgm:pt>
    <dgm:pt modelId="{8906C623-BBFA-4AB2-89D8-B213BB2587B2}" type="pres">
      <dgm:prSet presAssocID="{F59CA2C8-4111-4EEC-8ABE-E9C6BA611280}" presName="aSpace2" presStyleCnt="0"/>
      <dgm:spPr/>
    </dgm:pt>
    <dgm:pt modelId="{B460DA71-A361-43AE-937B-9A3D32A75070}" type="pres">
      <dgm:prSet presAssocID="{7A8355B9-BAC2-47CE-8AD9-8377F98526B6}" presName="childNode" presStyleLbl="node1" presStyleIdx="3" presStyleCnt="4">
        <dgm:presLayoutVars>
          <dgm:bulletEnabled val="1"/>
        </dgm:presLayoutVars>
      </dgm:prSet>
      <dgm:spPr/>
      <dgm:t>
        <a:bodyPr/>
        <a:lstStyle/>
        <a:p>
          <a:endParaRPr lang="en-US"/>
        </a:p>
      </dgm:t>
    </dgm:pt>
  </dgm:ptLst>
  <dgm:cxnLst>
    <dgm:cxn modelId="{E7D132F4-7D6A-4547-8510-18FC08E92D46}" type="presOf" srcId="{FA566204-DA35-4514-BFCB-C6E01EBFAFE0}" destId="{BD0A5D74-2803-472E-9C65-0ED4AD4A6943}" srcOrd="0" destOrd="0" presId="urn:microsoft.com/office/officeart/2005/8/layout/lProcess2"/>
    <dgm:cxn modelId="{65631A75-6EF1-480F-ADFA-14DCEE9FE78D}" type="presOf" srcId="{6E1D9F3B-4345-4E1E-96A2-6BA5F1972869}" destId="{DA675471-B7EB-42AA-BEC1-30585AA8D16C}" srcOrd="0" destOrd="0" presId="urn:microsoft.com/office/officeart/2005/8/layout/lProcess2"/>
    <dgm:cxn modelId="{95A2235D-84EA-45B8-94D1-88655D946C2A}" srcId="{6A044D45-2969-4404-B145-201C058B1812}" destId="{929AD714-0348-4942-9791-D89C19A4FF56}" srcOrd="0" destOrd="0" parTransId="{8613FD5E-3726-4643-BFEB-33617E079A26}" sibTransId="{39A8CCD3-CCE4-41B3-B94A-7042B4037E8D}"/>
    <dgm:cxn modelId="{DF7EE697-7396-4D3B-90FE-F897BD1A2C2E}" type="presOf" srcId="{7A8355B9-BAC2-47CE-8AD9-8377F98526B6}" destId="{B460DA71-A361-43AE-937B-9A3D32A75070}" srcOrd="0" destOrd="0" presId="urn:microsoft.com/office/officeart/2005/8/layout/lProcess2"/>
    <dgm:cxn modelId="{F0804E0E-3A31-4EF2-B29F-3D8132EAEB66}" type="presOf" srcId="{4EB6A415-B5A4-4BA9-B767-696FFCFC290F}" destId="{C1ECD1FA-9FE7-4DFF-A1EB-F0F32F36EB4C}" srcOrd="0" destOrd="0" presId="urn:microsoft.com/office/officeart/2005/8/layout/lProcess2"/>
    <dgm:cxn modelId="{741D5F2B-35C1-48D6-8C0C-BF218D9531BA}" type="presOf" srcId="{929AD714-0348-4942-9791-D89C19A4FF56}" destId="{BE1CD74C-D9D1-4581-950E-CA5D84B3462D}" srcOrd="0" destOrd="0" presId="urn:microsoft.com/office/officeart/2005/8/layout/lProcess2"/>
    <dgm:cxn modelId="{6D7DD057-FB0E-49BA-B1A3-B094BAF7BB30}" type="presOf" srcId="{6A044D45-2969-4404-B145-201C058B1812}" destId="{6F9E0FD3-6522-468E-83E7-4831FBF2E0BB}" srcOrd="1" destOrd="0" presId="urn:microsoft.com/office/officeart/2005/8/layout/lProcess2"/>
    <dgm:cxn modelId="{E782BF66-8BAF-408E-A933-D5729846C973}" srcId="{4EB6A415-B5A4-4BA9-B767-696FFCFC290F}" destId="{6A044D45-2969-4404-B145-201C058B1812}" srcOrd="0" destOrd="0" parTransId="{78EFD5AD-6803-4A20-AC55-145FAC9351AA}" sibTransId="{CE4EC21D-34B5-4F29-8590-17512DC2166F}"/>
    <dgm:cxn modelId="{063BD1AA-B1DA-41B1-AB8C-4CACA4D15197}" type="presOf" srcId="{FA566204-DA35-4514-BFCB-C6E01EBFAFE0}" destId="{FBF6C15B-BE23-49B8-B89F-6795D466EBDC}" srcOrd="1" destOrd="0" presId="urn:microsoft.com/office/officeart/2005/8/layout/lProcess2"/>
    <dgm:cxn modelId="{79832357-D945-49D4-B093-97F93308CDE7}" srcId="{FA566204-DA35-4514-BFCB-C6E01EBFAFE0}" destId="{F59CA2C8-4111-4EEC-8ABE-E9C6BA611280}" srcOrd="0" destOrd="0" parTransId="{44CC4BBA-31A3-4E09-8330-9F3E9B3468D8}" sibTransId="{1B0D7EC0-D982-406A-93EE-0CCC4C1C21EA}"/>
    <dgm:cxn modelId="{9B397607-A72D-4B7D-B198-C561453661FA}" type="presOf" srcId="{F59CA2C8-4111-4EEC-8ABE-E9C6BA611280}" destId="{C94BA1FD-6003-41EF-B1A0-333850EA8FD0}" srcOrd="0" destOrd="0" presId="urn:microsoft.com/office/officeart/2005/8/layout/lProcess2"/>
    <dgm:cxn modelId="{20F88B88-E647-4364-B289-32714B5D9DD9}" srcId="{FA566204-DA35-4514-BFCB-C6E01EBFAFE0}" destId="{7A8355B9-BAC2-47CE-8AD9-8377F98526B6}" srcOrd="1" destOrd="0" parTransId="{C72AF281-E6A4-43A8-B730-B75545902A5C}" sibTransId="{6739F1D1-ACEF-41F1-A802-C7AF7F80F0C5}"/>
    <dgm:cxn modelId="{7928259E-6525-4AD0-9314-CD90297A7A73}" type="presOf" srcId="{6A044D45-2969-4404-B145-201C058B1812}" destId="{54A30E7E-2439-48B2-9693-CA1C8390D454}" srcOrd="0" destOrd="0" presId="urn:microsoft.com/office/officeart/2005/8/layout/lProcess2"/>
    <dgm:cxn modelId="{D0370DB1-33EA-413E-8B9F-DA52DED28C46}" srcId="{4EB6A415-B5A4-4BA9-B767-696FFCFC290F}" destId="{FA566204-DA35-4514-BFCB-C6E01EBFAFE0}" srcOrd="1" destOrd="0" parTransId="{EB615BF2-25FC-4D9A-962B-F34877F68009}" sibTransId="{037A908E-29D9-4B80-A2EF-F4548B0E7938}"/>
    <dgm:cxn modelId="{3124B614-C940-4875-B3E9-6C768D3524EB}" srcId="{6A044D45-2969-4404-B145-201C058B1812}" destId="{6E1D9F3B-4345-4E1E-96A2-6BA5F1972869}" srcOrd="1" destOrd="0" parTransId="{DEB87C3A-9D1B-432C-A166-EBE44D6C935D}" sibTransId="{6BE3AF6E-1024-4687-9D31-E700910BA453}"/>
    <dgm:cxn modelId="{0230D6C4-1235-428B-9749-2116EFEEDA0C}" type="presParOf" srcId="{C1ECD1FA-9FE7-4DFF-A1EB-F0F32F36EB4C}" destId="{311338DD-24FE-4863-9743-7DA037F98B76}" srcOrd="0" destOrd="0" presId="urn:microsoft.com/office/officeart/2005/8/layout/lProcess2"/>
    <dgm:cxn modelId="{2EF1503C-CF09-4FC3-8D40-8141A19B8F5E}" type="presParOf" srcId="{311338DD-24FE-4863-9743-7DA037F98B76}" destId="{54A30E7E-2439-48B2-9693-CA1C8390D454}" srcOrd="0" destOrd="0" presId="urn:microsoft.com/office/officeart/2005/8/layout/lProcess2"/>
    <dgm:cxn modelId="{C510FBD5-B26A-415D-A9FB-B69ECDE1F91A}" type="presParOf" srcId="{311338DD-24FE-4863-9743-7DA037F98B76}" destId="{6F9E0FD3-6522-468E-83E7-4831FBF2E0BB}" srcOrd="1" destOrd="0" presId="urn:microsoft.com/office/officeart/2005/8/layout/lProcess2"/>
    <dgm:cxn modelId="{112BB274-1BC9-428F-9A10-ECA9E90F41F0}" type="presParOf" srcId="{311338DD-24FE-4863-9743-7DA037F98B76}" destId="{BF8B1037-F0B6-43CB-A61C-E359C7DF9CD7}" srcOrd="2" destOrd="0" presId="urn:microsoft.com/office/officeart/2005/8/layout/lProcess2"/>
    <dgm:cxn modelId="{950220FA-BA93-4318-A28D-03065E83C9C7}" type="presParOf" srcId="{BF8B1037-F0B6-43CB-A61C-E359C7DF9CD7}" destId="{BF0CCABB-AE87-45CB-82AB-DF7ACC5F43C5}" srcOrd="0" destOrd="0" presId="urn:microsoft.com/office/officeart/2005/8/layout/lProcess2"/>
    <dgm:cxn modelId="{BE3BB1C9-F4FD-4B42-9369-53A8DA0F2863}" type="presParOf" srcId="{BF0CCABB-AE87-45CB-82AB-DF7ACC5F43C5}" destId="{BE1CD74C-D9D1-4581-950E-CA5D84B3462D}" srcOrd="0" destOrd="0" presId="urn:microsoft.com/office/officeart/2005/8/layout/lProcess2"/>
    <dgm:cxn modelId="{E2E6E9CF-5C9E-43A9-8F51-322C359B6161}" type="presParOf" srcId="{BF0CCABB-AE87-45CB-82AB-DF7ACC5F43C5}" destId="{D3B7EB1A-5930-4E14-B91D-47969C31CB7A}" srcOrd="1" destOrd="0" presId="urn:microsoft.com/office/officeart/2005/8/layout/lProcess2"/>
    <dgm:cxn modelId="{F0C88DBC-23A6-4AEC-ACA0-002B159301B8}" type="presParOf" srcId="{BF0CCABB-AE87-45CB-82AB-DF7ACC5F43C5}" destId="{DA675471-B7EB-42AA-BEC1-30585AA8D16C}" srcOrd="2" destOrd="0" presId="urn:microsoft.com/office/officeart/2005/8/layout/lProcess2"/>
    <dgm:cxn modelId="{D2245A21-E5B9-4D98-9D7C-8264F9255FA4}" type="presParOf" srcId="{C1ECD1FA-9FE7-4DFF-A1EB-F0F32F36EB4C}" destId="{8987BEDC-ACB0-461C-B5E2-928778C9C87B}" srcOrd="1" destOrd="0" presId="urn:microsoft.com/office/officeart/2005/8/layout/lProcess2"/>
    <dgm:cxn modelId="{93308E9A-5E19-404B-884F-9DDB94C0114C}" type="presParOf" srcId="{C1ECD1FA-9FE7-4DFF-A1EB-F0F32F36EB4C}" destId="{374CDA22-B10C-4C88-AD01-775DDBF08D4C}" srcOrd="2" destOrd="0" presId="urn:microsoft.com/office/officeart/2005/8/layout/lProcess2"/>
    <dgm:cxn modelId="{21A25810-D287-4610-972E-2BB4F52792CB}" type="presParOf" srcId="{374CDA22-B10C-4C88-AD01-775DDBF08D4C}" destId="{BD0A5D74-2803-472E-9C65-0ED4AD4A6943}" srcOrd="0" destOrd="0" presId="urn:microsoft.com/office/officeart/2005/8/layout/lProcess2"/>
    <dgm:cxn modelId="{A57D6276-DD25-431F-8C98-90843D0E240E}" type="presParOf" srcId="{374CDA22-B10C-4C88-AD01-775DDBF08D4C}" destId="{FBF6C15B-BE23-49B8-B89F-6795D466EBDC}" srcOrd="1" destOrd="0" presId="urn:microsoft.com/office/officeart/2005/8/layout/lProcess2"/>
    <dgm:cxn modelId="{8E865101-A5C8-46ED-9219-98479E21828F}" type="presParOf" srcId="{374CDA22-B10C-4C88-AD01-775DDBF08D4C}" destId="{58C5DBF6-547C-48E0-AED0-8624967D7C88}" srcOrd="2" destOrd="0" presId="urn:microsoft.com/office/officeart/2005/8/layout/lProcess2"/>
    <dgm:cxn modelId="{28FB57D5-132C-46A0-A346-2B7DEE2ECFF6}" type="presParOf" srcId="{58C5DBF6-547C-48E0-AED0-8624967D7C88}" destId="{4A56BD9B-C83C-4E89-9DA3-1A104641058A}" srcOrd="0" destOrd="0" presId="urn:microsoft.com/office/officeart/2005/8/layout/lProcess2"/>
    <dgm:cxn modelId="{2CD0CEED-5042-4DA9-B692-8099D13829BC}" type="presParOf" srcId="{4A56BD9B-C83C-4E89-9DA3-1A104641058A}" destId="{C94BA1FD-6003-41EF-B1A0-333850EA8FD0}" srcOrd="0" destOrd="0" presId="urn:microsoft.com/office/officeart/2005/8/layout/lProcess2"/>
    <dgm:cxn modelId="{CCB52846-AFF9-416C-A979-29FAA783DFD8}" type="presParOf" srcId="{4A56BD9B-C83C-4E89-9DA3-1A104641058A}" destId="{8906C623-BBFA-4AB2-89D8-B213BB2587B2}" srcOrd="1" destOrd="0" presId="urn:microsoft.com/office/officeart/2005/8/layout/lProcess2"/>
    <dgm:cxn modelId="{0D53ECA2-213C-4F8F-83C4-EAC4AC12B4DF}" type="presParOf" srcId="{4A56BD9B-C83C-4E89-9DA3-1A104641058A}" destId="{B460DA71-A361-43AE-937B-9A3D32A75070}" srcOrd="2"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B50075E-E4A2-4B60-A4C1-780F70FF071E}" type="doc">
      <dgm:prSet loTypeId="urn:microsoft.com/office/officeart/2005/8/layout/lProcess2" loCatId="list" qsTypeId="urn:microsoft.com/office/officeart/2005/8/quickstyle/3d2" qsCatId="3D" csTypeId="urn:microsoft.com/office/officeart/2005/8/colors/accent2_1" csCatId="accent2" phldr="1"/>
      <dgm:spPr/>
      <dgm:t>
        <a:bodyPr/>
        <a:lstStyle/>
        <a:p>
          <a:endParaRPr lang="en-US"/>
        </a:p>
      </dgm:t>
    </dgm:pt>
    <dgm:pt modelId="{D1FCD278-67F2-4E91-8D35-EE617EB93A4D}">
      <dgm:prSet/>
      <dgm:spPr/>
      <dgm:t>
        <a:bodyPr/>
        <a:lstStyle/>
        <a:p>
          <a:pPr rtl="1"/>
          <a:r>
            <a:rPr lang="fa-IR" dirty="0" smtClean="0">
              <a:cs typeface="B Titr" pitchFamily="2" charset="-78"/>
            </a:rPr>
            <a:t>در معماری نظام مالی:</a:t>
          </a:r>
          <a:endParaRPr lang="en-US" dirty="0">
            <a:cs typeface="B Titr" pitchFamily="2" charset="-78"/>
          </a:endParaRPr>
        </a:p>
      </dgm:t>
    </dgm:pt>
    <dgm:pt modelId="{227BB9A2-48F9-4030-B744-FF26CDB2F8A9}" type="parTrans" cxnId="{A4775447-C58E-47CD-94C0-D6174A31A716}">
      <dgm:prSet/>
      <dgm:spPr/>
      <dgm:t>
        <a:bodyPr/>
        <a:lstStyle/>
        <a:p>
          <a:endParaRPr lang="en-US">
            <a:cs typeface="B Zar" pitchFamily="2" charset="-78"/>
          </a:endParaRPr>
        </a:p>
      </dgm:t>
    </dgm:pt>
    <dgm:pt modelId="{42D0DCB0-9066-4A17-96D3-FA50DC70F132}" type="sibTrans" cxnId="{A4775447-C58E-47CD-94C0-D6174A31A716}">
      <dgm:prSet/>
      <dgm:spPr/>
      <dgm:t>
        <a:bodyPr/>
        <a:lstStyle/>
        <a:p>
          <a:endParaRPr lang="en-US">
            <a:cs typeface="B Zar" pitchFamily="2" charset="-78"/>
          </a:endParaRPr>
        </a:p>
      </dgm:t>
    </dgm:pt>
    <dgm:pt modelId="{A2D67175-2970-49D8-A527-75C70D07E249}">
      <dgm:prSet/>
      <dgm:spPr/>
      <dgm:t>
        <a:bodyPr/>
        <a:lstStyle/>
        <a:p>
          <a:pPr rtl="1"/>
          <a:r>
            <a:rPr lang="fa-IR" dirty="0" smtClean="0">
              <a:cs typeface="B Zar" pitchFamily="2" charset="-78"/>
            </a:rPr>
            <a:t>آیا بانک‌پایگی بهتر است یا بازار پایگی؟</a:t>
          </a:r>
          <a:endParaRPr lang="en-US" dirty="0">
            <a:cs typeface="B Zar" pitchFamily="2" charset="-78"/>
          </a:endParaRPr>
        </a:p>
      </dgm:t>
    </dgm:pt>
    <dgm:pt modelId="{286840EB-AF00-41D5-A947-45159FD1D2C3}" type="parTrans" cxnId="{2182AFB2-78CF-43BD-A387-D02D7A7947E6}">
      <dgm:prSet/>
      <dgm:spPr/>
      <dgm:t>
        <a:bodyPr/>
        <a:lstStyle/>
        <a:p>
          <a:endParaRPr lang="en-US">
            <a:cs typeface="B Zar" pitchFamily="2" charset="-78"/>
          </a:endParaRPr>
        </a:p>
      </dgm:t>
    </dgm:pt>
    <dgm:pt modelId="{E14C4C7C-2D84-4F9C-BB55-D303C9B5EBD4}" type="sibTrans" cxnId="{2182AFB2-78CF-43BD-A387-D02D7A7947E6}">
      <dgm:prSet/>
      <dgm:spPr/>
      <dgm:t>
        <a:bodyPr/>
        <a:lstStyle/>
        <a:p>
          <a:endParaRPr lang="en-US">
            <a:cs typeface="B Zar" pitchFamily="2" charset="-78"/>
          </a:endParaRPr>
        </a:p>
      </dgm:t>
    </dgm:pt>
    <dgm:pt modelId="{5661E00B-7DE4-46BE-9F96-6FD8A02AE7DE}">
      <dgm:prSet/>
      <dgm:spPr/>
      <dgm:t>
        <a:bodyPr/>
        <a:lstStyle/>
        <a:p>
          <a:pPr rtl="1"/>
          <a:r>
            <a:rPr lang="fa-IR" dirty="0" smtClean="0">
              <a:cs typeface="B Zar" pitchFamily="2" charset="-78"/>
            </a:rPr>
            <a:t>آیا بانک‌ها و بازارهای سرمایه جایگزین یکدیگرند؟</a:t>
          </a:r>
          <a:endParaRPr lang="en-US" dirty="0">
            <a:cs typeface="B Zar" pitchFamily="2" charset="-78"/>
          </a:endParaRPr>
        </a:p>
      </dgm:t>
    </dgm:pt>
    <dgm:pt modelId="{7E61A2BD-C9A9-4B14-96C3-22DD2A4A31C4}" type="parTrans" cxnId="{924C3DE2-D186-4CD4-90A9-320085FA1A59}">
      <dgm:prSet/>
      <dgm:spPr/>
      <dgm:t>
        <a:bodyPr/>
        <a:lstStyle/>
        <a:p>
          <a:endParaRPr lang="en-US">
            <a:cs typeface="B Zar" pitchFamily="2" charset="-78"/>
          </a:endParaRPr>
        </a:p>
      </dgm:t>
    </dgm:pt>
    <dgm:pt modelId="{36B92EF2-8E4F-484E-9378-A61D55DCA0E1}" type="sibTrans" cxnId="{924C3DE2-D186-4CD4-90A9-320085FA1A59}">
      <dgm:prSet/>
      <dgm:spPr/>
      <dgm:t>
        <a:bodyPr/>
        <a:lstStyle/>
        <a:p>
          <a:endParaRPr lang="en-US">
            <a:cs typeface="B Zar" pitchFamily="2" charset="-78"/>
          </a:endParaRPr>
        </a:p>
      </dgm:t>
    </dgm:pt>
    <dgm:pt modelId="{B380D7C1-2596-4A38-A655-485C86B8FAC1}">
      <dgm:prSet/>
      <dgm:spPr/>
      <dgm:t>
        <a:bodyPr/>
        <a:lstStyle/>
        <a:p>
          <a:pPr rtl="1"/>
          <a:r>
            <a:rPr lang="fa-IR" dirty="0" smtClean="0">
              <a:cs typeface="B Zar" pitchFamily="2" charset="-78"/>
            </a:rPr>
            <a:t>آیا توسعۀ نظام مالی بیشتر بر توسعۀ بانک‌ها استوار است یا بازارهای سرمایه؟</a:t>
          </a:r>
          <a:endParaRPr lang="en-US" dirty="0">
            <a:cs typeface="B Zar" pitchFamily="2" charset="-78"/>
          </a:endParaRPr>
        </a:p>
      </dgm:t>
    </dgm:pt>
    <dgm:pt modelId="{352DEFB9-28C6-43D1-A462-88B9400FB243}" type="parTrans" cxnId="{3665BF0D-183E-49FD-A0E4-69A751278EF1}">
      <dgm:prSet/>
      <dgm:spPr/>
      <dgm:t>
        <a:bodyPr/>
        <a:lstStyle/>
        <a:p>
          <a:endParaRPr lang="en-US">
            <a:cs typeface="B Zar" pitchFamily="2" charset="-78"/>
          </a:endParaRPr>
        </a:p>
      </dgm:t>
    </dgm:pt>
    <dgm:pt modelId="{F7E14772-FAC4-40C6-B7D6-B574AA2B5F4F}" type="sibTrans" cxnId="{3665BF0D-183E-49FD-A0E4-69A751278EF1}">
      <dgm:prSet/>
      <dgm:spPr/>
      <dgm:t>
        <a:bodyPr/>
        <a:lstStyle/>
        <a:p>
          <a:endParaRPr lang="en-US">
            <a:cs typeface="B Zar" pitchFamily="2" charset="-78"/>
          </a:endParaRPr>
        </a:p>
      </dgm:t>
    </dgm:pt>
    <dgm:pt modelId="{8D64A764-4907-461E-B0B7-0F7D608ABA85}" type="pres">
      <dgm:prSet presAssocID="{3B50075E-E4A2-4B60-A4C1-780F70FF071E}" presName="theList" presStyleCnt="0">
        <dgm:presLayoutVars>
          <dgm:dir/>
          <dgm:animLvl val="lvl"/>
          <dgm:resizeHandles val="exact"/>
        </dgm:presLayoutVars>
      </dgm:prSet>
      <dgm:spPr/>
      <dgm:t>
        <a:bodyPr/>
        <a:lstStyle/>
        <a:p>
          <a:endParaRPr lang="en-US"/>
        </a:p>
      </dgm:t>
    </dgm:pt>
    <dgm:pt modelId="{992A3B3F-72C1-422A-8B4B-58B1D691095A}" type="pres">
      <dgm:prSet presAssocID="{D1FCD278-67F2-4E91-8D35-EE617EB93A4D}" presName="compNode" presStyleCnt="0"/>
      <dgm:spPr/>
    </dgm:pt>
    <dgm:pt modelId="{05340D2D-9EA5-462D-8015-73E07C8463D7}" type="pres">
      <dgm:prSet presAssocID="{D1FCD278-67F2-4E91-8D35-EE617EB93A4D}" presName="aNode" presStyleLbl="bgShp" presStyleIdx="0" presStyleCnt="1"/>
      <dgm:spPr/>
      <dgm:t>
        <a:bodyPr/>
        <a:lstStyle/>
        <a:p>
          <a:endParaRPr lang="en-US"/>
        </a:p>
      </dgm:t>
    </dgm:pt>
    <dgm:pt modelId="{4A8C4628-D7DF-40EC-B9C5-52890D67A400}" type="pres">
      <dgm:prSet presAssocID="{D1FCD278-67F2-4E91-8D35-EE617EB93A4D}" presName="textNode" presStyleLbl="bgShp" presStyleIdx="0" presStyleCnt="1"/>
      <dgm:spPr/>
      <dgm:t>
        <a:bodyPr/>
        <a:lstStyle/>
        <a:p>
          <a:endParaRPr lang="en-US"/>
        </a:p>
      </dgm:t>
    </dgm:pt>
    <dgm:pt modelId="{8EB4C632-AB20-40A9-B4A2-1B86B97837A5}" type="pres">
      <dgm:prSet presAssocID="{D1FCD278-67F2-4E91-8D35-EE617EB93A4D}" presName="compChildNode" presStyleCnt="0"/>
      <dgm:spPr/>
    </dgm:pt>
    <dgm:pt modelId="{5F85828E-7875-474E-9AF9-46AFBEC69FC3}" type="pres">
      <dgm:prSet presAssocID="{D1FCD278-67F2-4E91-8D35-EE617EB93A4D}" presName="theInnerList" presStyleCnt="0"/>
      <dgm:spPr/>
    </dgm:pt>
    <dgm:pt modelId="{54D9FA93-43EE-49BE-AE1D-76606486C655}" type="pres">
      <dgm:prSet presAssocID="{A2D67175-2970-49D8-A527-75C70D07E249}" presName="childNode" presStyleLbl="node1" presStyleIdx="0" presStyleCnt="3">
        <dgm:presLayoutVars>
          <dgm:bulletEnabled val="1"/>
        </dgm:presLayoutVars>
      </dgm:prSet>
      <dgm:spPr/>
      <dgm:t>
        <a:bodyPr/>
        <a:lstStyle/>
        <a:p>
          <a:endParaRPr lang="en-US"/>
        </a:p>
      </dgm:t>
    </dgm:pt>
    <dgm:pt modelId="{E42FA257-E3D5-409A-8897-3768A89569B4}" type="pres">
      <dgm:prSet presAssocID="{A2D67175-2970-49D8-A527-75C70D07E249}" presName="aSpace2" presStyleCnt="0"/>
      <dgm:spPr/>
    </dgm:pt>
    <dgm:pt modelId="{2A02A463-CA2A-466A-8F2E-508B7E9ABB48}" type="pres">
      <dgm:prSet presAssocID="{5661E00B-7DE4-46BE-9F96-6FD8A02AE7DE}" presName="childNode" presStyleLbl="node1" presStyleIdx="1" presStyleCnt="3">
        <dgm:presLayoutVars>
          <dgm:bulletEnabled val="1"/>
        </dgm:presLayoutVars>
      </dgm:prSet>
      <dgm:spPr/>
      <dgm:t>
        <a:bodyPr/>
        <a:lstStyle/>
        <a:p>
          <a:endParaRPr lang="en-US"/>
        </a:p>
      </dgm:t>
    </dgm:pt>
    <dgm:pt modelId="{0D9A05E9-EA3C-479D-868F-FC9703083274}" type="pres">
      <dgm:prSet presAssocID="{5661E00B-7DE4-46BE-9F96-6FD8A02AE7DE}" presName="aSpace2" presStyleCnt="0"/>
      <dgm:spPr/>
    </dgm:pt>
    <dgm:pt modelId="{8638AE8E-90BB-4A3E-A2BA-92874FAC39DF}" type="pres">
      <dgm:prSet presAssocID="{B380D7C1-2596-4A38-A655-485C86B8FAC1}" presName="childNode" presStyleLbl="node1" presStyleIdx="2" presStyleCnt="3">
        <dgm:presLayoutVars>
          <dgm:bulletEnabled val="1"/>
        </dgm:presLayoutVars>
      </dgm:prSet>
      <dgm:spPr/>
      <dgm:t>
        <a:bodyPr/>
        <a:lstStyle/>
        <a:p>
          <a:endParaRPr lang="en-US"/>
        </a:p>
      </dgm:t>
    </dgm:pt>
  </dgm:ptLst>
  <dgm:cxnLst>
    <dgm:cxn modelId="{67618277-554A-4C28-8E1A-0398998978EE}" type="presOf" srcId="{D1FCD278-67F2-4E91-8D35-EE617EB93A4D}" destId="{4A8C4628-D7DF-40EC-B9C5-52890D67A400}" srcOrd="1" destOrd="0" presId="urn:microsoft.com/office/officeart/2005/8/layout/lProcess2"/>
    <dgm:cxn modelId="{A4775447-C58E-47CD-94C0-D6174A31A716}" srcId="{3B50075E-E4A2-4B60-A4C1-780F70FF071E}" destId="{D1FCD278-67F2-4E91-8D35-EE617EB93A4D}" srcOrd="0" destOrd="0" parTransId="{227BB9A2-48F9-4030-B744-FF26CDB2F8A9}" sibTransId="{42D0DCB0-9066-4A17-96D3-FA50DC70F132}"/>
    <dgm:cxn modelId="{2182AFB2-78CF-43BD-A387-D02D7A7947E6}" srcId="{D1FCD278-67F2-4E91-8D35-EE617EB93A4D}" destId="{A2D67175-2970-49D8-A527-75C70D07E249}" srcOrd="0" destOrd="0" parTransId="{286840EB-AF00-41D5-A947-45159FD1D2C3}" sibTransId="{E14C4C7C-2D84-4F9C-BB55-D303C9B5EBD4}"/>
    <dgm:cxn modelId="{9CD2995C-F072-4C12-9AAE-1E6D658A179F}" type="presOf" srcId="{3B50075E-E4A2-4B60-A4C1-780F70FF071E}" destId="{8D64A764-4907-461E-B0B7-0F7D608ABA85}" srcOrd="0" destOrd="0" presId="urn:microsoft.com/office/officeart/2005/8/layout/lProcess2"/>
    <dgm:cxn modelId="{3665BF0D-183E-49FD-A0E4-69A751278EF1}" srcId="{D1FCD278-67F2-4E91-8D35-EE617EB93A4D}" destId="{B380D7C1-2596-4A38-A655-485C86B8FAC1}" srcOrd="2" destOrd="0" parTransId="{352DEFB9-28C6-43D1-A462-88B9400FB243}" sibTransId="{F7E14772-FAC4-40C6-B7D6-B574AA2B5F4F}"/>
    <dgm:cxn modelId="{4399CD1B-D385-4BB7-BDF2-B357E79356FA}" type="presOf" srcId="{A2D67175-2970-49D8-A527-75C70D07E249}" destId="{54D9FA93-43EE-49BE-AE1D-76606486C655}" srcOrd="0" destOrd="0" presId="urn:microsoft.com/office/officeart/2005/8/layout/lProcess2"/>
    <dgm:cxn modelId="{4B18E3B2-522B-4E68-B464-4AA5F4EDDC69}" type="presOf" srcId="{D1FCD278-67F2-4E91-8D35-EE617EB93A4D}" destId="{05340D2D-9EA5-462D-8015-73E07C8463D7}" srcOrd="0" destOrd="0" presId="urn:microsoft.com/office/officeart/2005/8/layout/lProcess2"/>
    <dgm:cxn modelId="{5A1C8613-1577-425D-AE56-CC8B1E7B6BEA}" type="presOf" srcId="{5661E00B-7DE4-46BE-9F96-6FD8A02AE7DE}" destId="{2A02A463-CA2A-466A-8F2E-508B7E9ABB48}" srcOrd="0" destOrd="0" presId="urn:microsoft.com/office/officeart/2005/8/layout/lProcess2"/>
    <dgm:cxn modelId="{924C3DE2-D186-4CD4-90A9-320085FA1A59}" srcId="{D1FCD278-67F2-4E91-8D35-EE617EB93A4D}" destId="{5661E00B-7DE4-46BE-9F96-6FD8A02AE7DE}" srcOrd="1" destOrd="0" parTransId="{7E61A2BD-C9A9-4B14-96C3-22DD2A4A31C4}" sibTransId="{36B92EF2-8E4F-484E-9378-A61D55DCA0E1}"/>
    <dgm:cxn modelId="{8A5985B2-159B-4D60-90D9-0079A3EBBBAD}" type="presOf" srcId="{B380D7C1-2596-4A38-A655-485C86B8FAC1}" destId="{8638AE8E-90BB-4A3E-A2BA-92874FAC39DF}" srcOrd="0" destOrd="0" presId="urn:microsoft.com/office/officeart/2005/8/layout/lProcess2"/>
    <dgm:cxn modelId="{F47EC503-D721-41ED-ABE3-1D5BE266E1C4}" type="presParOf" srcId="{8D64A764-4907-461E-B0B7-0F7D608ABA85}" destId="{992A3B3F-72C1-422A-8B4B-58B1D691095A}" srcOrd="0" destOrd="0" presId="urn:microsoft.com/office/officeart/2005/8/layout/lProcess2"/>
    <dgm:cxn modelId="{F06CCDA8-B974-4B06-8B8E-1883A669B7BC}" type="presParOf" srcId="{992A3B3F-72C1-422A-8B4B-58B1D691095A}" destId="{05340D2D-9EA5-462D-8015-73E07C8463D7}" srcOrd="0" destOrd="0" presId="urn:microsoft.com/office/officeart/2005/8/layout/lProcess2"/>
    <dgm:cxn modelId="{D02E3106-634E-44C8-A300-B55DC9EE9DE5}" type="presParOf" srcId="{992A3B3F-72C1-422A-8B4B-58B1D691095A}" destId="{4A8C4628-D7DF-40EC-B9C5-52890D67A400}" srcOrd="1" destOrd="0" presId="urn:microsoft.com/office/officeart/2005/8/layout/lProcess2"/>
    <dgm:cxn modelId="{3B7251A0-8A5A-4FDE-B092-675209C4F773}" type="presParOf" srcId="{992A3B3F-72C1-422A-8B4B-58B1D691095A}" destId="{8EB4C632-AB20-40A9-B4A2-1B86B97837A5}" srcOrd="2" destOrd="0" presId="urn:microsoft.com/office/officeart/2005/8/layout/lProcess2"/>
    <dgm:cxn modelId="{AB87B4DA-BAAC-43FE-823B-C0BBFDEB9D1C}" type="presParOf" srcId="{8EB4C632-AB20-40A9-B4A2-1B86B97837A5}" destId="{5F85828E-7875-474E-9AF9-46AFBEC69FC3}" srcOrd="0" destOrd="0" presId="urn:microsoft.com/office/officeart/2005/8/layout/lProcess2"/>
    <dgm:cxn modelId="{4EDCCA74-8989-433C-BFBE-4D42C710B218}" type="presParOf" srcId="{5F85828E-7875-474E-9AF9-46AFBEC69FC3}" destId="{54D9FA93-43EE-49BE-AE1D-76606486C655}" srcOrd="0" destOrd="0" presId="urn:microsoft.com/office/officeart/2005/8/layout/lProcess2"/>
    <dgm:cxn modelId="{87AF3CC6-7CFB-486F-B1CD-65B3151623EB}" type="presParOf" srcId="{5F85828E-7875-474E-9AF9-46AFBEC69FC3}" destId="{E42FA257-E3D5-409A-8897-3768A89569B4}" srcOrd="1" destOrd="0" presId="urn:microsoft.com/office/officeart/2005/8/layout/lProcess2"/>
    <dgm:cxn modelId="{A1667CC6-9185-4262-B409-3211492E44BB}" type="presParOf" srcId="{5F85828E-7875-474E-9AF9-46AFBEC69FC3}" destId="{2A02A463-CA2A-466A-8F2E-508B7E9ABB48}" srcOrd="2" destOrd="0" presId="urn:microsoft.com/office/officeart/2005/8/layout/lProcess2"/>
    <dgm:cxn modelId="{D7DDF90D-B72B-4AD7-B153-3303D136A7CC}" type="presParOf" srcId="{5F85828E-7875-474E-9AF9-46AFBEC69FC3}" destId="{0D9A05E9-EA3C-479D-868F-FC9703083274}" srcOrd="3" destOrd="0" presId="urn:microsoft.com/office/officeart/2005/8/layout/lProcess2"/>
    <dgm:cxn modelId="{F480BF8F-D045-4D90-9F1E-B08CCAABEDED}" type="presParOf" srcId="{5F85828E-7875-474E-9AF9-46AFBEC69FC3}" destId="{8638AE8E-90BB-4A3E-A2BA-92874FAC39DF}" srcOrd="4"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942A39F-37AD-463C-92A9-51D6E81124BC}" type="doc">
      <dgm:prSet loTypeId="urn:microsoft.com/office/officeart/2005/8/layout/process3" loCatId="process" qsTypeId="urn:microsoft.com/office/officeart/2005/8/quickstyle/3d2" qsCatId="3D" csTypeId="urn:microsoft.com/office/officeart/2005/8/colors/accent1_2" csCatId="accent1" phldr="1"/>
      <dgm:spPr/>
      <dgm:t>
        <a:bodyPr/>
        <a:lstStyle/>
        <a:p>
          <a:endParaRPr lang="en-US"/>
        </a:p>
      </dgm:t>
    </dgm:pt>
    <dgm:pt modelId="{9B8A745D-4776-454C-88D2-55FF38DE428D}">
      <dgm:prSet/>
      <dgm:spPr/>
      <dgm:t>
        <a:bodyPr/>
        <a:lstStyle/>
        <a:p>
          <a:pPr algn="ctr" rtl="1"/>
          <a:r>
            <a:rPr lang="fa-IR" b="0" dirty="0" smtClean="0">
              <a:cs typeface="B Titr" pitchFamily="2" charset="-78"/>
            </a:rPr>
            <a:t>(</a:t>
          </a:r>
          <a:r>
            <a:rPr lang="en-US" b="0" dirty="0" smtClean="0">
              <a:cs typeface="B Titr" pitchFamily="2" charset="-78"/>
            </a:rPr>
            <a:t>1997</a:t>
          </a:r>
          <a:r>
            <a:rPr lang="fa-IR" b="0" dirty="0" smtClean="0">
              <a:cs typeface="B Titr" pitchFamily="2" charset="-78"/>
            </a:rPr>
            <a:t>) </a:t>
          </a:r>
          <a:r>
            <a:rPr lang="en-US" b="0" dirty="0" smtClean="0">
              <a:cs typeface="B Titr" pitchFamily="2" charset="-78"/>
            </a:rPr>
            <a:t>Boot</a:t>
          </a:r>
          <a:r>
            <a:rPr lang="fa-IR" b="0" dirty="0" smtClean="0">
              <a:cs typeface="B Titr" pitchFamily="2" charset="-78"/>
            </a:rPr>
            <a:t> </a:t>
          </a:r>
          <a:r>
            <a:rPr lang="en-US" b="0" dirty="0" smtClean="0">
              <a:cs typeface="B Titr" pitchFamily="2" charset="-78"/>
            </a:rPr>
            <a:t>and</a:t>
          </a:r>
          <a:r>
            <a:rPr lang="fa-IR" b="0" dirty="0" smtClean="0">
              <a:cs typeface="B Titr" pitchFamily="2" charset="-78"/>
            </a:rPr>
            <a:t> </a:t>
          </a:r>
          <a:r>
            <a:rPr lang="en-US" b="0" dirty="0" err="1" smtClean="0">
              <a:cs typeface="B Titr" pitchFamily="2" charset="-78"/>
            </a:rPr>
            <a:t>Thakor</a:t>
          </a:r>
          <a:endParaRPr lang="en-US" b="0" dirty="0">
            <a:cs typeface="B Titr" pitchFamily="2" charset="-78"/>
          </a:endParaRPr>
        </a:p>
      </dgm:t>
    </dgm:pt>
    <dgm:pt modelId="{0A191E68-082B-48E7-AA77-C84F473D8934}" type="parTrans" cxnId="{6C4C62F4-C9B2-4F04-8B0D-C78E3E665863}">
      <dgm:prSet/>
      <dgm:spPr/>
      <dgm:t>
        <a:bodyPr/>
        <a:lstStyle/>
        <a:p>
          <a:endParaRPr lang="en-US">
            <a:cs typeface="B Zar" pitchFamily="2" charset="-78"/>
          </a:endParaRPr>
        </a:p>
      </dgm:t>
    </dgm:pt>
    <dgm:pt modelId="{3A693411-4A27-46C2-B0B4-77C7F3C22E63}" type="sibTrans" cxnId="{6C4C62F4-C9B2-4F04-8B0D-C78E3E665863}">
      <dgm:prSet/>
      <dgm:spPr/>
      <dgm:t>
        <a:bodyPr/>
        <a:lstStyle/>
        <a:p>
          <a:endParaRPr lang="en-US">
            <a:cs typeface="B Zar" pitchFamily="2" charset="-78"/>
          </a:endParaRPr>
        </a:p>
      </dgm:t>
    </dgm:pt>
    <dgm:pt modelId="{D217C72B-B4D4-4989-8CA1-09D72766399B}">
      <dgm:prSet/>
      <dgm:spPr/>
      <dgm:t>
        <a:bodyPr/>
        <a:lstStyle/>
        <a:p>
          <a:pPr algn="justLow" rtl="1"/>
          <a:r>
            <a:rPr lang="fa-IR" dirty="0" smtClean="0">
              <a:cs typeface="B Zar" pitchFamily="2" charset="-78"/>
            </a:rPr>
            <a:t>آن‌ها در تحلیل‌های نظری خود راجع به معماری نظام مالی پیش‌بینی می‌کنند که نظام مالی بهینه بر اساس سابقۀ اعتباری وام‌گیرندگان گرایش‌های متفاوتی نسبت به واسطه‌گری بانک یا بازار خواهد داشت: در صورتی که سابقۀ اعتباری وام‌گیرندگان نسبتاً بد باشد، نظام مالی بهینه به واسطه‌گری بانک و در صورتی که سابقۀ اعتباری وام‌گیرندگان نسبتاً خوب باشد به سمت واسطه‌گری بازار گرایش خواهد داشت. بنابراین، آن‌ها به‌طور ضمنی واسطه‌گری بازار را نسبت به واسطه‌گری بانک برتر می‌دانند چراکه عدم تقارن اطلاعاتی در دومی ضعیف‌تر از بازار است.</a:t>
          </a:r>
          <a:endParaRPr lang="en-US" dirty="0">
            <a:cs typeface="B Zar" pitchFamily="2" charset="-78"/>
          </a:endParaRPr>
        </a:p>
      </dgm:t>
    </dgm:pt>
    <dgm:pt modelId="{A897B17D-8241-4411-BE84-A9F4CC662B67}" type="parTrans" cxnId="{B3812B49-C5D5-4489-BBED-2324982CE519}">
      <dgm:prSet/>
      <dgm:spPr/>
      <dgm:t>
        <a:bodyPr/>
        <a:lstStyle/>
        <a:p>
          <a:endParaRPr lang="en-US">
            <a:cs typeface="B Zar" pitchFamily="2" charset="-78"/>
          </a:endParaRPr>
        </a:p>
      </dgm:t>
    </dgm:pt>
    <dgm:pt modelId="{1112AF19-7D19-4314-8D07-29B639B88DA8}" type="sibTrans" cxnId="{B3812B49-C5D5-4489-BBED-2324982CE519}">
      <dgm:prSet/>
      <dgm:spPr/>
      <dgm:t>
        <a:bodyPr/>
        <a:lstStyle/>
        <a:p>
          <a:endParaRPr lang="en-US">
            <a:cs typeface="B Zar" pitchFamily="2" charset="-78"/>
          </a:endParaRPr>
        </a:p>
      </dgm:t>
    </dgm:pt>
    <dgm:pt modelId="{44664E15-A56B-4198-AC12-48A78461C434}" type="pres">
      <dgm:prSet presAssocID="{9942A39F-37AD-463C-92A9-51D6E81124BC}" presName="linearFlow" presStyleCnt="0">
        <dgm:presLayoutVars>
          <dgm:dir/>
          <dgm:animLvl val="lvl"/>
          <dgm:resizeHandles val="exact"/>
        </dgm:presLayoutVars>
      </dgm:prSet>
      <dgm:spPr/>
      <dgm:t>
        <a:bodyPr/>
        <a:lstStyle/>
        <a:p>
          <a:endParaRPr lang="en-US"/>
        </a:p>
      </dgm:t>
    </dgm:pt>
    <dgm:pt modelId="{B2CA14F2-1F9F-4DED-A207-FCEECD279633}" type="pres">
      <dgm:prSet presAssocID="{9B8A745D-4776-454C-88D2-55FF38DE428D}" presName="composite" presStyleCnt="0"/>
      <dgm:spPr/>
    </dgm:pt>
    <dgm:pt modelId="{3FAAFF5E-EEE4-45EB-893F-1624390468B4}" type="pres">
      <dgm:prSet presAssocID="{9B8A745D-4776-454C-88D2-55FF38DE428D}" presName="parTx" presStyleLbl="node1" presStyleIdx="0" presStyleCnt="1">
        <dgm:presLayoutVars>
          <dgm:chMax val="0"/>
          <dgm:chPref val="0"/>
          <dgm:bulletEnabled val="1"/>
        </dgm:presLayoutVars>
      </dgm:prSet>
      <dgm:spPr/>
      <dgm:t>
        <a:bodyPr/>
        <a:lstStyle/>
        <a:p>
          <a:endParaRPr lang="en-US"/>
        </a:p>
      </dgm:t>
    </dgm:pt>
    <dgm:pt modelId="{DD84EE15-0B6B-4F5B-A553-8F7DD2E8FAAA}" type="pres">
      <dgm:prSet presAssocID="{9B8A745D-4776-454C-88D2-55FF38DE428D}" presName="parSh" presStyleLbl="node1" presStyleIdx="0" presStyleCnt="1"/>
      <dgm:spPr/>
      <dgm:t>
        <a:bodyPr/>
        <a:lstStyle/>
        <a:p>
          <a:endParaRPr lang="en-US"/>
        </a:p>
      </dgm:t>
    </dgm:pt>
    <dgm:pt modelId="{1546E8E4-272D-4585-B6C5-012D77C53BD8}" type="pres">
      <dgm:prSet presAssocID="{9B8A745D-4776-454C-88D2-55FF38DE428D}" presName="desTx" presStyleLbl="fgAcc1" presStyleIdx="0" presStyleCnt="1">
        <dgm:presLayoutVars>
          <dgm:bulletEnabled val="1"/>
        </dgm:presLayoutVars>
      </dgm:prSet>
      <dgm:spPr/>
      <dgm:t>
        <a:bodyPr/>
        <a:lstStyle/>
        <a:p>
          <a:endParaRPr lang="en-US"/>
        </a:p>
      </dgm:t>
    </dgm:pt>
  </dgm:ptLst>
  <dgm:cxnLst>
    <dgm:cxn modelId="{06E32CF5-2C37-4E98-8EB1-5B044A876ADE}" type="presOf" srcId="{9B8A745D-4776-454C-88D2-55FF38DE428D}" destId="{DD84EE15-0B6B-4F5B-A553-8F7DD2E8FAAA}" srcOrd="1" destOrd="0" presId="urn:microsoft.com/office/officeart/2005/8/layout/process3"/>
    <dgm:cxn modelId="{22C0E4C6-539A-490C-929A-E5AB5A7C6B0F}" type="presOf" srcId="{D217C72B-B4D4-4989-8CA1-09D72766399B}" destId="{1546E8E4-272D-4585-B6C5-012D77C53BD8}" srcOrd="0" destOrd="0" presId="urn:microsoft.com/office/officeart/2005/8/layout/process3"/>
    <dgm:cxn modelId="{B3812B49-C5D5-4489-BBED-2324982CE519}" srcId="{9B8A745D-4776-454C-88D2-55FF38DE428D}" destId="{D217C72B-B4D4-4989-8CA1-09D72766399B}" srcOrd="0" destOrd="0" parTransId="{A897B17D-8241-4411-BE84-A9F4CC662B67}" sibTransId="{1112AF19-7D19-4314-8D07-29B639B88DA8}"/>
    <dgm:cxn modelId="{369D5901-D33A-481D-9B6B-1BB9AE28BA6B}" type="presOf" srcId="{9B8A745D-4776-454C-88D2-55FF38DE428D}" destId="{3FAAFF5E-EEE4-45EB-893F-1624390468B4}" srcOrd="0" destOrd="0" presId="urn:microsoft.com/office/officeart/2005/8/layout/process3"/>
    <dgm:cxn modelId="{A69EBAE1-2391-4B08-9396-A7BEEB4050F9}" type="presOf" srcId="{9942A39F-37AD-463C-92A9-51D6E81124BC}" destId="{44664E15-A56B-4198-AC12-48A78461C434}" srcOrd="0" destOrd="0" presId="urn:microsoft.com/office/officeart/2005/8/layout/process3"/>
    <dgm:cxn modelId="{6C4C62F4-C9B2-4F04-8B0D-C78E3E665863}" srcId="{9942A39F-37AD-463C-92A9-51D6E81124BC}" destId="{9B8A745D-4776-454C-88D2-55FF38DE428D}" srcOrd="0" destOrd="0" parTransId="{0A191E68-082B-48E7-AA77-C84F473D8934}" sibTransId="{3A693411-4A27-46C2-B0B4-77C7F3C22E63}"/>
    <dgm:cxn modelId="{F86DA8BC-81AE-40E7-8717-FB8DF7BDF10B}" type="presParOf" srcId="{44664E15-A56B-4198-AC12-48A78461C434}" destId="{B2CA14F2-1F9F-4DED-A207-FCEECD279633}" srcOrd="0" destOrd="0" presId="urn:microsoft.com/office/officeart/2005/8/layout/process3"/>
    <dgm:cxn modelId="{50389942-AAFA-446C-A892-C013FF3F45B7}" type="presParOf" srcId="{B2CA14F2-1F9F-4DED-A207-FCEECD279633}" destId="{3FAAFF5E-EEE4-45EB-893F-1624390468B4}" srcOrd="0" destOrd="0" presId="urn:microsoft.com/office/officeart/2005/8/layout/process3"/>
    <dgm:cxn modelId="{A0FE7BF9-ADDA-4DB1-B7DF-1F5CD67F85D7}" type="presParOf" srcId="{B2CA14F2-1F9F-4DED-A207-FCEECD279633}" destId="{DD84EE15-0B6B-4F5B-A553-8F7DD2E8FAAA}" srcOrd="1" destOrd="0" presId="urn:microsoft.com/office/officeart/2005/8/layout/process3"/>
    <dgm:cxn modelId="{508D2926-3FB7-4DA5-87E8-61545EC4FDFA}" type="presParOf" srcId="{B2CA14F2-1F9F-4DED-A207-FCEECD279633}" destId="{1546E8E4-272D-4585-B6C5-012D77C53BD8}"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7CDEB5F-1FC8-4BF6-9158-B8193C5220C4}" type="doc">
      <dgm:prSet loTypeId="urn:microsoft.com/office/officeart/2005/8/layout/process3" loCatId="process" qsTypeId="urn:microsoft.com/office/officeart/2005/8/quickstyle/3d1" qsCatId="3D" csTypeId="urn:microsoft.com/office/officeart/2005/8/colors/accent1_2" csCatId="accent1" phldr="1"/>
      <dgm:spPr/>
      <dgm:t>
        <a:bodyPr/>
        <a:lstStyle/>
        <a:p>
          <a:endParaRPr lang="en-US"/>
        </a:p>
      </dgm:t>
    </dgm:pt>
    <dgm:pt modelId="{C9D9ED92-5AD5-4205-BD55-0C37705B8DF7}">
      <dgm:prSet custT="1"/>
      <dgm:spPr/>
      <dgm:t>
        <a:bodyPr/>
        <a:lstStyle/>
        <a:p>
          <a:pPr algn="ctr" rtl="1"/>
          <a:r>
            <a:rPr lang="en-US" sz="2400" dirty="0" smtClean="0">
              <a:cs typeface="B Zar" pitchFamily="2" charset="-78"/>
            </a:rPr>
            <a:t> </a:t>
          </a:r>
          <a:r>
            <a:rPr lang="ar-SA" sz="2400" dirty="0" smtClean="0">
              <a:cs typeface="B Zar" pitchFamily="2" charset="-78"/>
            </a:rPr>
            <a:t>(</a:t>
          </a:r>
          <a:r>
            <a:rPr lang="en-US" sz="2400" dirty="0" smtClean="0">
              <a:cs typeface="B Zar" pitchFamily="2" charset="-78"/>
            </a:rPr>
            <a:t>1962</a:t>
          </a:r>
          <a:r>
            <a:rPr lang="fa-IR" sz="2400" dirty="0" smtClean="0">
              <a:cs typeface="B Zar" pitchFamily="2" charset="-78"/>
            </a:rPr>
            <a:t>) </a:t>
          </a:r>
          <a:r>
            <a:rPr lang="en-US" sz="2400" dirty="0" err="1" smtClean="0">
              <a:cs typeface="B Zar" pitchFamily="2" charset="-78"/>
            </a:rPr>
            <a:t>Gerschenkron</a:t>
          </a:r>
          <a:endParaRPr lang="en-US" sz="2400" dirty="0">
            <a:cs typeface="B Zar" pitchFamily="2" charset="-78"/>
          </a:endParaRPr>
        </a:p>
      </dgm:t>
    </dgm:pt>
    <dgm:pt modelId="{0B6DB6EB-B6EC-4C99-8B42-FE9CA6CA46C8}" type="parTrans" cxnId="{3BFAECED-B5A0-4F7D-ADE8-0DFBF806108D}">
      <dgm:prSet/>
      <dgm:spPr/>
      <dgm:t>
        <a:bodyPr/>
        <a:lstStyle/>
        <a:p>
          <a:endParaRPr lang="en-US">
            <a:cs typeface="B Zar" pitchFamily="2" charset="-78"/>
          </a:endParaRPr>
        </a:p>
      </dgm:t>
    </dgm:pt>
    <dgm:pt modelId="{D7A0D103-A878-4AAE-8518-BE7DECC66DB4}" type="sibTrans" cxnId="{3BFAECED-B5A0-4F7D-ADE8-0DFBF806108D}">
      <dgm:prSet/>
      <dgm:spPr/>
      <dgm:t>
        <a:bodyPr/>
        <a:lstStyle/>
        <a:p>
          <a:endParaRPr lang="en-US">
            <a:cs typeface="B Zar" pitchFamily="2" charset="-78"/>
          </a:endParaRPr>
        </a:p>
      </dgm:t>
    </dgm:pt>
    <dgm:pt modelId="{3E554138-FC98-4838-B6FF-641BA42A8EA9}">
      <dgm:prSet/>
      <dgm:spPr/>
      <dgm:t>
        <a:bodyPr/>
        <a:lstStyle/>
        <a:p>
          <a:pPr algn="justLow" rtl="1"/>
          <a:r>
            <a:rPr lang="fa-IR" dirty="0" smtClean="0">
              <a:cs typeface="B Zar" pitchFamily="2" charset="-78"/>
            </a:rPr>
            <a:t>بر اساس شواهد تاریخی حاصل از بررسی بازارهای انگلستان، روسیه، آلمان و ایتالیا به این نتیجه می‌رسد که وقتی رشد اقتصادی شروع می‌شود، تأمین مالی مستقیم به‌تدریج جایگزین تأمین مالی غیرمستقیم می‌شود.</a:t>
          </a:r>
          <a:endParaRPr lang="en-US" dirty="0">
            <a:cs typeface="B Zar" pitchFamily="2" charset="-78"/>
          </a:endParaRPr>
        </a:p>
      </dgm:t>
    </dgm:pt>
    <dgm:pt modelId="{5AD22507-E762-4946-AC61-6BDEF4D40031}" type="parTrans" cxnId="{B871C482-9047-4AF6-BAAA-C9CD9CDFCB30}">
      <dgm:prSet/>
      <dgm:spPr/>
      <dgm:t>
        <a:bodyPr/>
        <a:lstStyle/>
        <a:p>
          <a:endParaRPr lang="en-US">
            <a:cs typeface="B Zar" pitchFamily="2" charset="-78"/>
          </a:endParaRPr>
        </a:p>
      </dgm:t>
    </dgm:pt>
    <dgm:pt modelId="{6EB51759-0394-4D07-875E-63FA9A1BE712}" type="sibTrans" cxnId="{B871C482-9047-4AF6-BAAA-C9CD9CDFCB30}">
      <dgm:prSet/>
      <dgm:spPr/>
      <dgm:t>
        <a:bodyPr/>
        <a:lstStyle/>
        <a:p>
          <a:endParaRPr lang="en-US">
            <a:cs typeface="B Zar" pitchFamily="2" charset="-78"/>
          </a:endParaRPr>
        </a:p>
      </dgm:t>
    </dgm:pt>
    <dgm:pt modelId="{A37C8941-82F0-48C9-85CD-EEAC05C3A0EB}" type="pres">
      <dgm:prSet presAssocID="{47CDEB5F-1FC8-4BF6-9158-B8193C5220C4}" presName="linearFlow" presStyleCnt="0">
        <dgm:presLayoutVars>
          <dgm:dir/>
          <dgm:animLvl val="lvl"/>
          <dgm:resizeHandles val="exact"/>
        </dgm:presLayoutVars>
      </dgm:prSet>
      <dgm:spPr/>
      <dgm:t>
        <a:bodyPr/>
        <a:lstStyle/>
        <a:p>
          <a:endParaRPr lang="en-US"/>
        </a:p>
      </dgm:t>
    </dgm:pt>
    <dgm:pt modelId="{9AE64FC7-ED5A-48BB-81CE-592442B3EF42}" type="pres">
      <dgm:prSet presAssocID="{C9D9ED92-5AD5-4205-BD55-0C37705B8DF7}" presName="composite" presStyleCnt="0"/>
      <dgm:spPr/>
    </dgm:pt>
    <dgm:pt modelId="{D1925D97-99F2-42BA-96A7-32E028545DBF}" type="pres">
      <dgm:prSet presAssocID="{C9D9ED92-5AD5-4205-BD55-0C37705B8DF7}" presName="parTx" presStyleLbl="node1" presStyleIdx="0" presStyleCnt="1">
        <dgm:presLayoutVars>
          <dgm:chMax val="0"/>
          <dgm:chPref val="0"/>
          <dgm:bulletEnabled val="1"/>
        </dgm:presLayoutVars>
      </dgm:prSet>
      <dgm:spPr/>
      <dgm:t>
        <a:bodyPr/>
        <a:lstStyle/>
        <a:p>
          <a:endParaRPr lang="en-US"/>
        </a:p>
      </dgm:t>
    </dgm:pt>
    <dgm:pt modelId="{979F945F-41D0-4C56-B568-D674B26F7DC9}" type="pres">
      <dgm:prSet presAssocID="{C9D9ED92-5AD5-4205-BD55-0C37705B8DF7}" presName="parSh" presStyleLbl="node1" presStyleIdx="0" presStyleCnt="1"/>
      <dgm:spPr/>
      <dgm:t>
        <a:bodyPr/>
        <a:lstStyle/>
        <a:p>
          <a:endParaRPr lang="en-US"/>
        </a:p>
      </dgm:t>
    </dgm:pt>
    <dgm:pt modelId="{CB93A7D9-CD2C-419A-8419-F3498C3E8B2C}" type="pres">
      <dgm:prSet presAssocID="{C9D9ED92-5AD5-4205-BD55-0C37705B8DF7}" presName="desTx" presStyleLbl="fgAcc1" presStyleIdx="0" presStyleCnt="1">
        <dgm:presLayoutVars>
          <dgm:bulletEnabled val="1"/>
        </dgm:presLayoutVars>
      </dgm:prSet>
      <dgm:spPr/>
      <dgm:t>
        <a:bodyPr/>
        <a:lstStyle/>
        <a:p>
          <a:endParaRPr lang="en-US"/>
        </a:p>
      </dgm:t>
    </dgm:pt>
  </dgm:ptLst>
  <dgm:cxnLst>
    <dgm:cxn modelId="{2B620945-EC2E-417D-AAFF-83968428E946}" type="presOf" srcId="{47CDEB5F-1FC8-4BF6-9158-B8193C5220C4}" destId="{A37C8941-82F0-48C9-85CD-EEAC05C3A0EB}" srcOrd="0" destOrd="0" presId="urn:microsoft.com/office/officeart/2005/8/layout/process3"/>
    <dgm:cxn modelId="{C09C5BB4-73B5-4A1A-A7A6-5A06B7B65C17}" type="presOf" srcId="{C9D9ED92-5AD5-4205-BD55-0C37705B8DF7}" destId="{D1925D97-99F2-42BA-96A7-32E028545DBF}" srcOrd="0" destOrd="0" presId="urn:microsoft.com/office/officeart/2005/8/layout/process3"/>
    <dgm:cxn modelId="{3F911276-5E6A-473D-8205-3AF0FE9713E5}" type="presOf" srcId="{3E554138-FC98-4838-B6FF-641BA42A8EA9}" destId="{CB93A7D9-CD2C-419A-8419-F3498C3E8B2C}" srcOrd="0" destOrd="0" presId="urn:microsoft.com/office/officeart/2005/8/layout/process3"/>
    <dgm:cxn modelId="{3BFAECED-B5A0-4F7D-ADE8-0DFBF806108D}" srcId="{47CDEB5F-1FC8-4BF6-9158-B8193C5220C4}" destId="{C9D9ED92-5AD5-4205-BD55-0C37705B8DF7}" srcOrd="0" destOrd="0" parTransId="{0B6DB6EB-B6EC-4C99-8B42-FE9CA6CA46C8}" sibTransId="{D7A0D103-A878-4AAE-8518-BE7DECC66DB4}"/>
    <dgm:cxn modelId="{0AC81B40-2D01-404F-A8E0-2067D4036086}" type="presOf" srcId="{C9D9ED92-5AD5-4205-BD55-0C37705B8DF7}" destId="{979F945F-41D0-4C56-B568-D674B26F7DC9}" srcOrd="1" destOrd="0" presId="urn:microsoft.com/office/officeart/2005/8/layout/process3"/>
    <dgm:cxn modelId="{B871C482-9047-4AF6-BAAA-C9CD9CDFCB30}" srcId="{C9D9ED92-5AD5-4205-BD55-0C37705B8DF7}" destId="{3E554138-FC98-4838-B6FF-641BA42A8EA9}" srcOrd="0" destOrd="0" parTransId="{5AD22507-E762-4946-AC61-6BDEF4D40031}" sibTransId="{6EB51759-0394-4D07-875E-63FA9A1BE712}"/>
    <dgm:cxn modelId="{A97160CD-5053-4EA7-ACC1-217BF2EC2BFA}" type="presParOf" srcId="{A37C8941-82F0-48C9-85CD-EEAC05C3A0EB}" destId="{9AE64FC7-ED5A-48BB-81CE-592442B3EF42}" srcOrd="0" destOrd="0" presId="urn:microsoft.com/office/officeart/2005/8/layout/process3"/>
    <dgm:cxn modelId="{369CA0FC-1633-4D2E-93CD-CF55ADF5EC50}" type="presParOf" srcId="{9AE64FC7-ED5A-48BB-81CE-592442B3EF42}" destId="{D1925D97-99F2-42BA-96A7-32E028545DBF}" srcOrd="0" destOrd="0" presId="urn:microsoft.com/office/officeart/2005/8/layout/process3"/>
    <dgm:cxn modelId="{6F0FD895-0333-454F-A6F7-D05B4F91E4E9}" type="presParOf" srcId="{9AE64FC7-ED5A-48BB-81CE-592442B3EF42}" destId="{979F945F-41D0-4C56-B568-D674B26F7DC9}" srcOrd="1" destOrd="0" presId="urn:microsoft.com/office/officeart/2005/8/layout/process3"/>
    <dgm:cxn modelId="{D8454EAF-B1B5-4EF9-8415-DCC1A28B5E09}" type="presParOf" srcId="{9AE64FC7-ED5A-48BB-81CE-592442B3EF42}" destId="{CB93A7D9-CD2C-419A-8419-F3498C3E8B2C}"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C3B672A-5BD5-4288-9014-E8CFEEB57DAF}" type="doc">
      <dgm:prSet loTypeId="urn:microsoft.com/office/officeart/2005/8/layout/venn1" loCatId="relationship" qsTypeId="urn:microsoft.com/office/officeart/2005/8/quickstyle/simple1" qsCatId="simple" csTypeId="urn:microsoft.com/office/officeart/2005/8/colors/colorful1#3" csCatId="colorful"/>
      <dgm:spPr/>
      <dgm:t>
        <a:bodyPr/>
        <a:lstStyle/>
        <a:p>
          <a:endParaRPr lang="en-US"/>
        </a:p>
      </dgm:t>
    </dgm:pt>
    <dgm:pt modelId="{CC68B15A-A4A1-4740-A879-C0096DBC91EC}">
      <dgm:prSet/>
      <dgm:spPr/>
      <dgm:t>
        <a:bodyPr/>
        <a:lstStyle/>
        <a:p>
          <a:pPr rtl="1"/>
          <a:r>
            <a:rPr lang="fa-IR" dirty="0" smtClean="0">
              <a:cs typeface="B Zar" pitchFamily="2" charset="-78"/>
            </a:rPr>
            <a:t>بازارهای مالی</a:t>
          </a:r>
          <a:endParaRPr lang="en-US" dirty="0">
            <a:cs typeface="B Zar" pitchFamily="2" charset="-78"/>
          </a:endParaRPr>
        </a:p>
      </dgm:t>
    </dgm:pt>
    <dgm:pt modelId="{2CDE9206-B5F7-4862-ADBA-92CA5E178345}" type="parTrans" cxnId="{304C9F9F-00D5-439A-AD14-EBCF53963A85}">
      <dgm:prSet/>
      <dgm:spPr/>
      <dgm:t>
        <a:bodyPr/>
        <a:lstStyle/>
        <a:p>
          <a:endParaRPr lang="en-US">
            <a:cs typeface="B Zar" pitchFamily="2" charset="-78"/>
          </a:endParaRPr>
        </a:p>
      </dgm:t>
    </dgm:pt>
    <dgm:pt modelId="{32884C65-69EF-4E26-926D-17A5181073C7}" type="sibTrans" cxnId="{304C9F9F-00D5-439A-AD14-EBCF53963A85}">
      <dgm:prSet/>
      <dgm:spPr/>
      <dgm:t>
        <a:bodyPr/>
        <a:lstStyle/>
        <a:p>
          <a:endParaRPr lang="en-US">
            <a:cs typeface="B Zar" pitchFamily="2" charset="-78"/>
          </a:endParaRPr>
        </a:p>
      </dgm:t>
    </dgm:pt>
    <dgm:pt modelId="{78E4C165-37DD-450C-A3BB-50B6F97EE59E}">
      <dgm:prSet/>
      <dgm:spPr/>
      <dgm:t>
        <a:bodyPr/>
        <a:lstStyle/>
        <a:p>
          <a:pPr rtl="1"/>
          <a:r>
            <a:rPr lang="fa-IR" dirty="0" smtClean="0">
              <a:cs typeface="B Zar" pitchFamily="2" charset="-78"/>
            </a:rPr>
            <a:t>نهادهای مالی</a:t>
          </a:r>
          <a:endParaRPr lang="en-US" dirty="0">
            <a:cs typeface="B Zar" pitchFamily="2" charset="-78"/>
          </a:endParaRPr>
        </a:p>
      </dgm:t>
    </dgm:pt>
    <dgm:pt modelId="{85E2F0C4-FD0A-4C4A-A2D6-D78479AE8518}" type="parTrans" cxnId="{2EE16EDD-ED1A-4F7B-BF10-BFAF0474FA7B}">
      <dgm:prSet/>
      <dgm:spPr/>
      <dgm:t>
        <a:bodyPr/>
        <a:lstStyle/>
        <a:p>
          <a:endParaRPr lang="en-US">
            <a:cs typeface="B Zar" pitchFamily="2" charset="-78"/>
          </a:endParaRPr>
        </a:p>
      </dgm:t>
    </dgm:pt>
    <dgm:pt modelId="{4AC77C39-6F06-47F5-9580-2C03C58EC1A7}" type="sibTrans" cxnId="{2EE16EDD-ED1A-4F7B-BF10-BFAF0474FA7B}">
      <dgm:prSet/>
      <dgm:spPr/>
      <dgm:t>
        <a:bodyPr/>
        <a:lstStyle/>
        <a:p>
          <a:endParaRPr lang="en-US">
            <a:cs typeface="B Zar" pitchFamily="2" charset="-78"/>
          </a:endParaRPr>
        </a:p>
      </dgm:t>
    </dgm:pt>
    <dgm:pt modelId="{F01A4E18-A5D3-4720-84B4-EB4418E12E37}">
      <dgm:prSet/>
      <dgm:spPr/>
      <dgm:t>
        <a:bodyPr/>
        <a:lstStyle/>
        <a:p>
          <a:pPr rtl="1"/>
          <a:r>
            <a:rPr lang="fa-IR" dirty="0" smtClean="0">
              <a:cs typeface="B Zar" pitchFamily="2" charset="-78"/>
            </a:rPr>
            <a:t>قوانین و مقررات مالی</a:t>
          </a:r>
          <a:endParaRPr lang="en-US" dirty="0">
            <a:cs typeface="B Zar" pitchFamily="2" charset="-78"/>
          </a:endParaRPr>
        </a:p>
      </dgm:t>
    </dgm:pt>
    <dgm:pt modelId="{DB8C745A-409D-4C0C-BBF8-5C97F946CF7D}" type="parTrans" cxnId="{CE12666E-A831-40A4-9993-6A1A256233BF}">
      <dgm:prSet/>
      <dgm:spPr/>
      <dgm:t>
        <a:bodyPr/>
        <a:lstStyle/>
        <a:p>
          <a:endParaRPr lang="en-US">
            <a:cs typeface="B Zar" pitchFamily="2" charset="-78"/>
          </a:endParaRPr>
        </a:p>
      </dgm:t>
    </dgm:pt>
    <dgm:pt modelId="{85E8D820-85F5-42BA-8932-36B742183298}" type="sibTrans" cxnId="{CE12666E-A831-40A4-9993-6A1A256233BF}">
      <dgm:prSet/>
      <dgm:spPr/>
      <dgm:t>
        <a:bodyPr/>
        <a:lstStyle/>
        <a:p>
          <a:endParaRPr lang="en-US">
            <a:cs typeface="B Zar" pitchFamily="2" charset="-78"/>
          </a:endParaRPr>
        </a:p>
      </dgm:t>
    </dgm:pt>
    <dgm:pt modelId="{2A67E5B5-BF79-4170-888D-4F127A86CF25}" type="pres">
      <dgm:prSet presAssocID="{8C3B672A-5BD5-4288-9014-E8CFEEB57DAF}" presName="compositeShape" presStyleCnt="0">
        <dgm:presLayoutVars>
          <dgm:chMax val="7"/>
          <dgm:dir/>
          <dgm:resizeHandles val="exact"/>
        </dgm:presLayoutVars>
      </dgm:prSet>
      <dgm:spPr/>
      <dgm:t>
        <a:bodyPr/>
        <a:lstStyle/>
        <a:p>
          <a:endParaRPr lang="en-US"/>
        </a:p>
      </dgm:t>
    </dgm:pt>
    <dgm:pt modelId="{2E48F5B8-0E06-4F71-ABB1-E51E0A487DB6}" type="pres">
      <dgm:prSet presAssocID="{CC68B15A-A4A1-4740-A879-C0096DBC91EC}" presName="circ1" presStyleLbl="vennNode1" presStyleIdx="0" presStyleCnt="3"/>
      <dgm:spPr/>
      <dgm:t>
        <a:bodyPr/>
        <a:lstStyle/>
        <a:p>
          <a:endParaRPr lang="en-US"/>
        </a:p>
      </dgm:t>
    </dgm:pt>
    <dgm:pt modelId="{3EC36383-3A60-44F0-A3C4-09408EE6CE78}" type="pres">
      <dgm:prSet presAssocID="{CC68B15A-A4A1-4740-A879-C0096DBC91EC}" presName="circ1Tx" presStyleLbl="revTx" presStyleIdx="0" presStyleCnt="0">
        <dgm:presLayoutVars>
          <dgm:chMax val="0"/>
          <dgm:chPref val="0"/>
          <dgm:bulletEnabled val="1"/>
        </dgm:presLayoutVars>
      </dgm:prSet>
      <dgm:spPr/>
      <dgm:t>
        <a:bodyPr/>
        <a:lstStyle/>
        <a:p>
          <a:endParaRPr lang="en-US"/>
        </a:p>
      </dgm:t>
    </dgm:pt>
    <dgm:pt modelId="{516A2615-CACC-443A-9941-83D80553F85E}" type="pres">
      <dgm:prSet presAssocID="{78E4C165-37DD-450C-A3BB-50B6F97EE59E}" presName="circ2" presStyleLbl="vennNode1" presStyleIdx="1" presStyleCnt="3"/>
      <dgm:spPr/>
      <dgm:t>
        <a:bodyPr/>
        <a:lstStyle/>
        <a:p>
          <a:endParaRPr lang="en-US"/>
        </a:p>
      </dgm:t>
    </dgm:pt>
    <dgm:pt modelId="{605963B1-80F5-405F-8017-6FB1C9C55372}" type="pres">
      <dgm:prSet presAssocID="{78E4C165-37DD-450C-A3BB-50B6F97EE59E}" presName="circ2Tx" presStyleLbl="revTx" presStyleIdx="0" presStyleCnt="0">
        <dgm:presLayoutVars>
          <dgm:chMax val="0"/>
          <dgm:chPref val="0"/>
          <dgm:bulletEnabled val="1"/>
        </dgm:presLayoutVars>
      </dgm:prSet>
      <dgm:spPr/>
      <dgm:t>
        <a:bodyPr/>
        <a:lstStyle/>
        <a:p>
          <a:endParaRPr lang="en-US"/>
        </a:p>
      </dgm:t>
    </dgm:pt>
    <dgm:pt modelId="{3623145B-B2D5-4023-8A69-5C0301ADDEB4}" type="pres">
      <dgm:prSet presAssocID="{F01A4E18-A5D3-4720-84B4-EB4418E12E37}" presName="circ3" presStyleLbl="vennNode1" presStyleIdx="2" presStyleCnt="3"/>
      <dgm:spPr/>
      <dgm:t>
        <a:bodyPr/>
        <a:lstStyle/>
        <a:p>
          <a:endParaRPr lang="en-US"/>
        </a:p>
      </dgm:t>
    </dgm:pt>
    <dgm:pt modelId="{CF7E2BDB-B0FE-4060-A654-92499DFF0267}" type="pres">
      <dgm:prSet presAssocID="{F01A4E18-A5D3-4720-84B4-EB4418E12E37}" presName="circ3Tx" presStyleLbl="revTx" presStyleIdx="0" presStyleCnt="0">
        <dgm:presLayoutVars>
          <dgm:chMax val="0"/>
          <dgm:chPref val="0"/>
          <dgm:bulletEnabled val="1"/>
        </dgm:presLayoutVars>
      </dgm:prSet>
      <dgm:spPr/>
      <dgm:t>
        <a:bodyPr/>
        <a:lstStyle/>
        <a:p>
          <a:endParaRPr lang="en-US"/>
        </a:p>
      </dgm:t>
    </dgm:pt>
  </dgm:ptLst>
  <dgm:cxnLst>
    <dgm:cxn modelId="{2EE16EDD-ED1A-4F7B-BF10-BFAF0474FA7B}" srcId="{8C3B672A-5BD5-4288-9014-E8CFEEB57DAF}" destId="{78E4C165-37DD-450C-A3BB-50B6F97EE59E}" srcOrd="1" destOrd="0" parTransId="{85E2F0C4-FD0A-4C4A-A2D6-D78479AE8518}" sibTransId="{4AC77C39-6F06-47F5-9580-2C03C58EC1A7}"/>
    <dgm:cxn modelId="{D6C604FA-E638-467D-BEA6-20D2DAB14A25}" type="presOf" srcId="{F01A4E18-A5D3-4720-84B4-EB4418E12E37}" destId="{3623145B-B2D5-4023-8A69-5C0301ADDEB4}" srcOrd="0" destOrd="0" presId="urn:microsoft.com/office/officeart/2005/8/layout/venn1"/>
    <dgm:cxn modelId="{024F8AB4-9313-46CA-A0E0-A662F5485F78}" type="presOf" srcId="{8C3B672A-5BD5-4288-9014-E8CFEEB57DAF}" destId="{2A67E5B5-BF79-4170-888D-4F127A86CF25}" srcOrd="0" destOrd="0" presId="urn:microsoft.com/office/officeart/2005/8/layout/venn1"/>
    <dgm:cxn modelId="{43D9EDCC-815C-4B76-B489-F1B6A6184EE7}" type="presOf" srcId="{78E4C165-37DD-450C-A3BB-50B6F97EE59E}" destId="{605963B1-80F5-405F-8017-6FB1C9C55372}" srcOrd="1" destOrd="0" presId="urn:microsoft.com/office/officeart/2005/8/layout/venn1"/>
    <dgm:cxn modelId="{5F59891F-515F-464D-AFF9-CC6FEA28F2FA}" type="presOf" srcId="{78E4C165-37DD-450C-A3BB-50B6F97EE59E}" destId="{516A2615-CACC-443A-9941-83D80553F85E}" srcOrd="0" destOrd="0" presId="urn:microsoft.com/office/officeart/2005/8/layout/venn1"/>
    <dgm:cxn modelId="{304C9F9F-00D5-439A-AD14-EBCF53963A85}" srcId="{8C3B672A-5BD5-4288-9014-E8CFEEB57DAF}" destId="{CC68B15A-A4A1-4740-A879-C0096DBC91EC}" srcOrd="0" destOrd="0" parTransId="{2CDE9206-B5F7-4862-ADBA-92CA5E178345}" sibTransId="{32884C65-69EF-4E26-926D-17A5181073C7}"/>
    <dgm:cxn modelId="{EFDAC3C4-AC1E-402A-8DFD-981C606D25D4}" type="presOf" srcId="{F01A4E18-A5D3-4720-84B4-EB4418E12E37}" destId="{CF7E2BDB-B0FE-4060-A654-92499DFF0267}" srcOrd="1" destOrd="0" presId="urn:microsoft.com/office/officeart/2005/8/layout/venn1"/>
    <dgm:cxn modelId="{731F98A0-3154-4B0A-9039-682A6B0ABF0D}" type="presOf" srcId="{CC68B15A-A4A1-4740-A879-C0096DBC91EC}" destId="{2E48F5B8-0E06-4F71-ABB1-E51E0A487DB6}" srcOrd="0" destOrd="0" presId="urn:microsoft.com/office/officeart/2005/8/layout/venn1"/>
    <dgm:cxn modelId="{550EFE69-BF22-4AB7-A308-7CC5ED19CB95}" type="presOf" srcId="{CC68B15A-A4A1-4740-A879-C0096DBC91EC}" destId="{3EC36383-3A60-44F0-A3C4-09408EE6CE78}" srcOrd="1" destOrd="0" presId="urn:microsoft.com/office/officeart/2005/8/layout/venn1"/>
    <dgm:cxn modelId="{CE12666E-A831-40A4-9993-6A1A256233BF}" srcId="{8C3B672A-5BD5-4288-9014-E8CFEEB57DAF}" destId="{F01A4E18-A5D3-4720-84B4-EB4418E12E37}" srcOrd="2" destOrd="0" parTransId="{DB8C745A-409D-4C0C-BBF8-5C97F946CF7D}" sibTransId="{85E8D820-85F5-42BA-8932-36B742183298}"/>
    <dgm:cxn modelId="{4C45F7E1-CCDB-49E5-9ABE-0C8CE2102B3C}" type="presParOf" srcId="{2A67E5B5-BF79-4170-888D-4F127A86CF25}" destId="{2E48F5B8-0E06-4F71-ABB1-E51E0A487DB6}" srcOrd="0" destOrd="0" presId="urn:microsoft.com/office/officeart/2005/8/layout/venn1"/>
    <dgm:cxn modelId="{4552C63E-60BD-4FEC-A8CE-F8897331FF34}" type="presParOf" srcId="{2A67E5B5-BF79-4170-888D-4F127A86CF25}" destId="{3EC36383-3A60-44F0-A3C4-09408EE6CE78}" srcOrd="1" destOrd="0" presId="urn:microsoft.com/office/officeart/2005/8/layout/venn1"/>
    <dgm:cxn modelId="{A9B55600-5843-4BE0-86EA-CA7E24CC2573}" type="presParOf" srcId="{2A67E5B5-BF79-4170-888D-4F127A86CF25}" destId="{516A2615-CACC-443A-9941-83D80553F85E}" srcOrd="2" destOrd="0" presId="urn:microsoft.com/office/officeart/2005/8/layout/venn1"/>
    <dgm:cxn modelId="{84FDEA8F-90AC-4553-8054-F650397A0659}" type="presParOf" srcId="{2A67E5B5-BF79-4170-888D-4F127A86CF25}" destId="{605963B1-80F5-405F-8017-6FB1C9C55372}" srcOrd="3" destOrd="0" presId="urn:microsoft.com/office/officeart/2005/8/layout/venn1"/>
    <dgm:cxn modelId="{3D4E0FFC-038E-4514-9747-3F8219377614}" type="presParOf" srcId="{2A67E5B5-BF79-4170-888D-4F127A86CF25}" destId="{3623145B-B2D5-4023-8A69-5C0301ADDEB4}" srcOrd="4" destOrd="0" presId="urn:microsoft.com/office/officeart/2005/8/layout/venn1"/>
    <dgm:cxn modelId="{05C3B429-CB68-4625-9013-102343C5A5DE}" type="presParOf" srcId="{2A67E5B5-BF79-4170-888D-4F127A86CF25}" destId="{CF7E2BDB-B0FE-4060-A654-92499DFF0267}"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17F82B9-EAB7-44B4-AF12-48F63A8CEA41}" type="doc">
      <dgm:prSet loTypeId="urn:microsoft.com/office/officeart/2005/8/layout/hList1" loCatId="list" qsTypeId="urn:microsoft.com/office/officeart/2005/8/quickstyle/3d2" qsCatId="3D" csTypeId="urn:microsoft.com/office/officeart/2005/8/colors/accent0_3" csCatId="mainScheme" phldr="1"/>
      <dgm:spPr/>
      <dgm:t>
        <a:bodyPr/>
        <a:lstStyle/>
        <a:p>
          <a:endParaRPr lang="en-US"/>
        </a:p>
      </dgm:t>
    </dgm:pt>
    <dgm:pt modelId="{6BB63109-3DC4-4C61-B1F8-E4767FA85DF5}">
      <dgm:prSet custT="1"/>
      <dgm:spPr/>
      <dgm:t>
        <a:bodyPr/>
        <a:lstStyle/>
        <a:p>
          <a:pPr algn="ctr" rtl="1"/>
          <a:r>
            <a:rPr lang="en-US" sz="1600" dirty="0" smtClean="0">
              <a:cs typeface="B Zar" pitchFamily="2" charset="-78"/>
            </a:rPr>
            <a:t> La </a:t>
          </a:r>
          <a:r>
            <a:rPr lang="en-US" sz="1600" dirty="0" err="1" smtClean="0">
              <a:cs typeface="B Zar" pitchFamily="2" charset="-78"/>
            </a:rPr>
            <a:t>Porta</a:t>
          </a:r>
          <a:r>
            <a:rPr lang="en-US" sz="1600" dirty="0" smtClean="0">
              <a:cs typeface="B Zar" pitchFamily="2" charset="-78"/>
            </a:rPr>
            <a:t> et al.(1997)</a:t>
          </a:r>
          <a:endParaRPr lang="en-US" sz="1600" dirty="0">
            <a:cs typeface="B Zar" pitchFamily="2" charset="-78"/>
          </a:endParaRPr>
        </a:p>
      </dgm:t>
    </dgm:pt>
    <dgm:pt modelId="{6EEDD40E-6104-4D8C-AF65-4D5662FDF3DE}" type="parTrans" cxnId="{030D0593-DFC0-49E5-8D9B-A561D4EEBF75}">
      <dgm:prSet/>
      <dgm:spPr/>
      <dgm:t>
        <a:bodyPr/>
        <a:lstStyle/>
        <a:p>
          <a:endParaRPr lang="en-US">
            <a:cs typeface="B Zar" pitchFamily="2" charset="-78"/>
          </a:endParaRPr>
        </a:p>
      </dgm:t>
    </dgm:pt>
    <dgm:pt modelId="{D25BA5CA-5C75-41DB-A570-DE969E86773F}" type="sibTrans" cxnId="{030D0593-DFC0-49E5-8D9B-A561D4EEBF75}">
      <dgm:prSet/>
      <dgm:spPr/>
      <dgm:t>
        <a:bodyPr/>
        <a:lstStyle/>
        <a:p>
          <a:endParaRPr lang="en-US">
            <a:cs typeface="B Zar" pitchFamily="2" charset="-78"/>
          </a:endParaRPr>
        </a:p>
      </dgm:t>
    </dgm:pt>
    <dgm:pt modelId="{E6BD207E-B9D3-4894-9545-30C058D9BABA}">
      <dgm:prSet/>
      <dgm:spPr/>
      <dgm:t>
        <a:bodyPr/>
        <a:lstStyle/>
        <a:p>
          <a:pPr algn="justLow" rtl="1"/>
          <a:r>
            <a:rPr lang="ar-SA" dirty="0" smtClean="0">
              <a:cs typeface="B Zar" pitchFamily="2" charset="-78"/>
            </a:rPr>
            <a:t>در سیستم‌های قانونی‌ای که از اعتباردهندگان شدیداً حمایت می‌شود و محیط‌های قانونی‌ای که به‌‌طور جدی‌تری اجرایی‌شدن قراردادها را ضمانت می‌کنند، بازارهای بدهی و حق مالی عملکرد مؤثرتری دارند.</a:t>
          </a:r>
          <a:endParaRPr lang="en-US" dirty="0">
            <a:cs typeface="B Zar" pitchFamily="2" charset="-78"/>
          </a:endParaRPr>
        </a:p>
      </dgm:t>
    </dgm:pt>
    <dgm:pt modelId="{B696488D-9DF4-4F09-A5EB-26461BC72A0D}" type="parTrans" cxnId="{CDEED015-64C2-40A7-8AE2-28142DD1A17D}">
      <dgm:prSet/>
      <dgm:spPr/>
      <dgm:t>
        <a:bodyPr/>
        <a:lstStyle/>
        <a:p>
          <a:endParaRPr lang="en-US">
            <a:cs typeface="B Zar" pitchFamily="2" charset="-78"/>
          </a:endParaRPr>
        </a:p>
      </dgm:t>
    </dgm:pt>
    <dgm:pt modelId="{BFED5C62-D22A-467F-97A9-28884864BC11}" type="sibTrans" cxnId="{CDEED015-64C2-40A7-8AE2-28142DD1A17D}">
      <dgm:prSet/>
      <dgm:spPr/>
      <dgm:t>
        <a:bodyPr/>
        <a:lstStyle/>
        <a:p>
          <a:endParaRPr lang="en-US">
            <a:cs typeface="B Zar" pitchFamily="2" charset="-78"/>
          </a:endParaRPr>
        </a:p>
      </dgm:t>
    </dgm:pt>
    <dgm:pt modelId="{3798E6EB-7DD8-4EEA-A7AF-A32EBD9E3FD5}">
      <dgm:prSet custT="1"/>
      <dgm:spPr/>
      <dgm:t>
        <a:bodyPr/>
        <a:lstStyle/>
        <a:p>
          <a:pPr algn="ctr" rtl="1"/>
          <a:r>
            <a:rPr lang="en-US" sz="1600" dirty="0" smtClean="0">
              <a:cs typeface="B Zar" pitchFamily="2" charset="-78"/>
            </a:rPr>
            <a:t>La </a:t>
          </a:r>
          <a:r>
            <a:rPr lang="en-US" sz="1600" dirty="0" err="1" smtClean="0">
              <a:cs typeface="B Zar" pitchFamily="2" charset="-78"/>
            </a:rPr>
            <a:t>Porta</a:t>
          </a:r>
          <a:r>
            <a:rPr lang="en-US" sz="1600" dirty="0" smtClean="0">
              <a:cs typeface="B Zar" pitchFamily="2" charset="-78"/>
            </a:rPr>
            <a:t> and Lopez-de-</a:t>
          </a:r>
          <a:r>
            <a:rPr lang="en-US" sz="1600" dirty="0" err="1" smtClean="0">
              <a:cs typeface="B Zar" pitchFamily="2" charset="-78"/>
            </a:rPr>
            <a:t>Silanes</a:t>
          </a:r>
          <a:r>
            <a:rPr lang="en-US" sz="1600" dirty="0" smtClean="0">
              <a:cs typeface="B Zar" pitchFamily="2" charset="-78"/>
            </a:rPr>
            <a:t> (1998)</a:t>
          </a:r>
          <a:endParaRPr lang="en-US" sz="1600" dirty="0">
            <a:cs typeface="B Zar" pitchFamily="2" charset="-78"/>
          </a:endParaRPr>
        </a:p>
      </dgm:t>
    </dgm:pt>
    <dgm:pt modelId="{5093DEE5-71B7-402A-8A5A-4214A6AFF419}" type="parTrans" cxnId="{5AEB9B89-9E33-44D5-9318-4D695464D91B}">
      <dgm:prSet/>
      <dgm:spPr/>
      <dgm:t>
        <a:bodyPr/>
        <a:lstStyle/>
        <a:p>
          <a:endParaRPr lang="en-US">
            <a:cs typeface="B Zar" pitchFamily="2" charset="-78"/>
          </a:endParaRPr>
        </a:p>
      </dgm:t>
    </dgm:pt>
    <dgm:pt modelId="{38AF4DC6-CDC3-4D90-97B8-F45C5F16A1D5}" type="sibTrans" cxnId="{5AEB9B89-9E33-44D5-9318-4D695464D91B}">
      <dgm:prSet/>
      <dgm:spPr/>
      <dgm:t>
        <a:bodyPr/>
        <a:lstStyle/>
        <a:p>
          <a:endParaRPr lang="en-US">
            <a:cs typeface="B Zar" pitchFamily="2" charset="-78"/>
          </a:endParaRPr>
        </a:p>
      </dgm:t>
    </dgm:pt>
    <dgm:pt modelId="{48FC7322-93F1-4443-9FE3-E5E95E9BC1D0}">
      <dgm:prSet/>
      <dgm:spPr/>
      <dgm:t>
        <a:bodyPr/>
        <a:lstStyle/>
        <a:p>
          <a:pPr algn="justLow" rtl="1"/>
          <a:r>
            <a:rPr lang="ar-SA" dirty="0" smtClean="0">
              <a:cs typeface="B Zar" pitchFamily="2" charset="-78"/>
            </a:rPr>
            <a:t>محیط قانونی سالم شرط لازم شکل‌گیری بازارهای سرمایۀ بزرگ است. محیط  قانونی ناسالم به  افزایش تمرکز مالکیت، کاهش دسترسی به تأمین مالی از طریق حق مالی، کوچک‌‌ماندن بازار حق مالی و بدهی منجر می‌شود.</a:t>
          </a:r>
          <a:endParaRPr lang="en-US" dirty="0">
            <a:cs typeface="B Zar" pitchFamily="2" charset="-78"/>
          </a:endParaRPr>
        </a:p>
      </dgm:t>
    </dgm:pt>
    <dgm:pt modelId="{3B79AFC3-5308-46F0-B52C-EFD26828055B}" type="parTrans" cxnId="{4931F114-B75A-43A8-9DBE-A28332BF7511}">
      <dgm:prSet/>
      <dgm:spPr/>
      <dgm:t>
        <a:bodyPr/>
        <a:lstStyle/>
        <a:p>
          <a:endParaRPr lang="en-US">
            <a:cs typeface="B Zar" pitchFamily="2" charset="-78"/>
          </a:endParaRPr>
        </a:p>
      </dgm:t>
    </dgm:pt>
    <dgm:pt modelId="{C4E68E6E-BB35-4FD6-B9D7-E5516A88FD08}" type="sibTrans" cxnId="{4931F114-B75A-43A8-9DBE-A28332BF7511}">
      <dgm:prSet/>
      <dgm:spPr/>
      <dgm:t>
        <a:bodyPr/>
        <a:lstStyle/>
        <a:p>
          <a:endParaRPr lang="en-US">
            <a:cs typeface="B Zar" pitchFamily="2" charset="-78"/>
          </a:endParaRPr>
        </a:p>
      </dgm:t>
    </dgm:pt>
    <dgm:pt modelId="{D228178B-6416-483D-A5A4-0BFC0EF54E25}" type="pres">
      <dgm:prSet presAssocID="{717F82B9-EAB7-44B4-AF12-48F63A8CEA41}" presName="Name0" presStyleCnt="0">
        <dgm:presLayoutVars>
          <dgm:dir/>
          <dgm:animLvl val="lvl"/>
          <dgm:resizeHandles val="exact"/>
        </dgm:presLayoutVars>
      </dgm:prSet>
      <dgm:spPr/>
      <dgm:t>
        <a:bodyPr/>
        <a:lstStyle/>
        <a:p>
          <a:endParaRPr lang="en-US"/>
        </a:p>
      </dgm:t>
    </dgm:pt>
    <dgm:pt modelId="{C3B473FF-9A59-48FF-8BEB-28A41AF5FC73}" type="pres">
      <dgm:prSet presAssocID="{6BB63109-3DC4-4C61-B1F8-E4767FA85DF5}" presName="composite" presStyleCnt="0"/>
      <dgm:spPr/>
    </dgm:pt>
    <dgm:pt modelId="{315A3549-69FA-4C09-BA22-BBC1056B0058}" type="pres">
      <dgm:prSet presAssocID="{6BB63109-3DC4-4C61-B1F8-E4767FA85DF5}" presName="parTx" presStyleLbl="alignNode1" presStyleIdx="0" presStyleCnt="2">
        <dgm:presLayoutVars>
          <dgm:chMax val="0"/>
          <dgm:chPref val="0"/>
          <dgm:bulletEnabled val="1"/>
        </dgm:presLayoutVars>
      </dgm:prSet>
      <dgm:spPr/>
      <dgm:t>
        <a:bodyPr/>
        <a:lstStyle/>
        <a:p>
          <a:endParaRPr lang="en-US"/>
        </a:p>
      </dgm:t>
    </dgm:pt>
    <dgm:pt modelId="{4A6C2EBF-D4F2-47AC-9C56-2861C6A2D839}" type="pres">
      <dgm:prSet presAssocID="{6BB63109-3DC4-4C61-B1F8-E4767FA85DF5}" presName="desTx" presStyleLbl="alignAccFollowNode1" presStyleIdx="0" presStyleCnt="2">
        <dgm:presLayoutVars>
          <dgm:bulletEnabled val="1"/>
        </dgm:presLayoutVars>
      </dgm:prSet>
      <dgm:spPr/>
      <dgm:t>
        <a:bodyPr/>
        <a:lstStyle/>
        <a:p>
          <a:endParaRPr lang="en-US"/>
        </a:p>
      </dgm:t>
    </dgm:pt>
    <dgm:pt modelId="{18ED7B3E-9B11-4FE0-882B-EAD3E4E3A051}" type="pres">
      <dgm:prSet presAssocID="{D25BA5CA-5C75-41DB-A570-DE969E86773F}" presName="space" presStyleCnt="0"/>
      <dgm:spPr/>
    </dgm:pt>
    <dgm:pt modelId="{0DB8D7A3-13BA-401F-A013-13A57DBD2F62}" type="pres">
      <dgm:prSet presAssocID="{3798E6EB-7DD8-4EEA-A7AF-A32EBD9E3FD5}" presName="composite" presStyleCnt="0"/>
      <dgm:spPr/>
    </dgm:pt>
    <dgm:pt modelId="{6BEB6D29-E473-4EF6-90D4-F968A8F6B588}" type="pres">
      <dgm:prSet presAssocID="{3798E6EB-7DD8-4EEA-A7AF-A32EBD9E3FD5}" presName="parTx" presStyleLbl="alignNode1" presStyleIdx="1" presStyleCnt="2">
        <dgm:presLayoutVars>
          <dgm:chMax val="0"/>
          <dgm:chPref val="0"/>
          <dgm:bulletEnabled val="1"/>
        </dgm:presLayoutVars>
      </dgm:prSet>
      <dgm:spPr/>
      <dgm:t>
        <a:bodyPr/>
        <a:lstStyle/>
        <a:p>
          <a:endParaRPr lang="en-US"/>
        </a:p>
      </dgm:t>
    </dgm:pt>
    <dgm:pt modelId="{8D9B20FE-4ECF-498F-AB2C-C1774F1A6709}" type="pres">
      <dgm:prSet presAssocID="{3798E6EB-7DD8-4EEA-A7AF-A32EBD9E3FD5}" presName="desTx" presStyleLbl="alignAccFollowNode1" presStyleIdx="1" presStyleCnt="2">
        <dgm:presLayoutVars>
          <dgm:bulletEnabled val="1"/>
        </dgm:presLayoutVars>
      </dgm:prSet>
      <dgm:spPr/>
      <dgm:t>
        <a:bodyPr/>
        <a:lstStyle/>
        <a:p>
          <a:endParaRPr lang="en-US"/>
        </a:p>
      </dgm:t>
    </dgm:pt>
  </dgm:ptLst>
  <dgm:cxnLst>
    <dgm:cxn modelId="{C8F35757-FAFC-4BAE-B500-A5C16DF77854}" type="presOf" srcId="{3798E6EB-7DD8-4EEA-A7AF-A32EBD9E3FD5}" destId="{6BEB6D29-E473-4EF6-90D4-F968A8F6B588}" srcOrd="0" destOrd="0" presId="urn:microsoft.com/office/officeart/2005/8/layout/hList1"/>
    <dgm:cxn modelId="{67709F3B-30BB-4328-839B-778A6C2BF6BE}" type="presOf" srcId="{E6BD207E-B9D3-4894-9545-30C058D9BABA}" destId="{4A6C2EBF-D4F2-47AC-9C56-2861C6A2D839}" srcOrd="0" destOrd="0" presId="urn:microsoft.com/office/officeart/2005/8/layout/hList1"/>
    <dgm:cxn modelId="{947ECB3B-5CE5-4D99-A387-4968F8AAC532}" type="presOf" srcId="{48FC7322-93F1-4443-9FE3-E5E95E9BC1D0}" destId="{8D9B20FE-4ECF-498F-AB2C-C1774F1A6709}" srcOrd="0" destOrd="0" presId="urn:microsoft.com/office/officeart/2005/8/layout/hList1"/>
    <dgm:cxn modelId="{52D3326F-78CD-4CB4-ABD8-2B1400CA9BDA}" type="presOf" srcId="{6BB63109-3DC4-4C61-B1F8-E4767FA85DF5}" destId="{315A3549-69FA-4C09-BA22-BBC1056B0058}" srcOrd="0" destOrd="0" presId="urn:microsoft.com/office/officeart/2005/8/layout/hList1"/>
    <dgm:cxn modelId="{CD9434E2-D682-4D71-A388-1A3224A074F9}" type="presOf" srcId="{717F82B9-EAB7-44B4-AF12-48F63A8CEA41}" destId="{D228178B-6416-483D-A5A4-0BFC0EF54E25}" srcOrd="0" destOrd="0" presId="urn:microsoft.com/office/officeart/2005/8/layout/hList1"/>
    <dgm:cxn modelId="{4931F114-B75A-43A8-9DBE-A28332BF7511}" srcId="{3798E6EB-7DD8-4EEA-A7AF-A32EBD9E3FD5}" destId="{48FC7322-93F1-4443-9FE3-E5E95E9BC1D0}" srcOrd="0" destOrd="0" parTransId="{3B79AFC3-5308-46F0-B52C-EFD26828055B}" sibTransId="{C4E68E6E-BB35-4FD6-B9D7-E5516A88FD08}"/>
    <dgm:cxn modelId="{030D0593-DFC0-49E5-8D9B-A561D4EEBF75}" srcId="{717F82B9-EAB7-44B4-AF12-48F63A8CEA41}" destId="{6BB63109-3DC4-4C61-B1F8-E4767FA85DF5}" srcOrd="0" destOrd="0" parTransId="{6EEDD40E-6104-4D8C-AF65-4D5662FDF3DE}" sibTransId="{D25BA5CA-5C75-41DB-A570-DE969E86773F}"/>
    <dgm:cxn modelId="{5AEB9B89-9E33-44D5-9318-4D695464D91B}" srcId="{717F82B9-EAB7-44B4-AF12-48F63A8CEA41}" destId="{3798E6EB-7DD8-4EEA-A7AF-A32EBD9E3FD5}" srcOrd="1" destOrd="0" parTransId="{5093DEE5-71B7-402A-8A5A-4214A6AFF419}" sibTransId="{38AF4DC6-CDC3-4D90-97B8-F45C5F16A1D5}"/>
    <dgm:cxn modelId="{CDEED015-64C2-40A7-8AE2-28142DD1A17D}" srcId="{6BB63109-3DC4-4C61-B1F8-E4767FA85DF5}" destId="{E6BD207E-B9D3-4894-9545-30C058D9BABA}" srcOrd="0" destOrd="0" parTransId="{B696488D-9DF4-4F09-A5EB-26461BC72A0D}" sibTransId="{BFED5C62-D22A-467F-97A9-28884864BC11}"/>
    <dgm:cxn modelId="{5D14600E-65BE-472D-9D37-C54D53523B2D}" type="presParOf" srcId="{D228178B-6416-483D-A5A4-0BFC0EF54E25}" destId="{C3B473FF-9A59-48FF-8BEB-28A41AF5FC73}" srcOrd="0" destOrd="0" presId="urn:microsoft.com/office/officeart/2005/8/layout/hList1"/>
    <dgm:cxn modelId="{90A831B6-2383-409F-AB7E-B1D369383241}" type="presParOf" srcId="{C3B473FF-9A59-48FF-8BEB-28A41AF5FC73}" destId="{315A3549-69FA-4C09-BA22-BBC1056B0058}" srcOrd="0" destOrd="0" presId="urn:microsoft.com/office/officeart/2005/8/layout/hList1"/>
    <dgm:cxn modelId="{8449CB29-D000-4221-8D51-29609AD6BBAC}" type="presParOf" srcId="{C3B473FF-9A59-48FF-8BEB-28A41AF5FC73}" destId="{4A6C2EBF-D4F2-47AC-9C56-2861C6A2D839}" srcOrd="1" destOrd="0" presId="urn:microsoft.com/office/officeart/2005/8/layout/hList1"/>
    <dgm:cxn modelId="{769B19AA-6E1A-47FA-8179-541EEBEF3B45}" type="presParOf" srcId="{D228178B-6416-483D-A5A4-0BFC0EF54E25}" destId="{18ED7B3E-9B11-4FE0-882B-EAD3E4E3A051}" srcOrd="1" destOrd="0" presId="urn:microsoft.com/office/officeart/2005/8/layout/hList1"/>
    <dgm:cxn modelId="{2DA6394E-762D-424B-A87D-D10DC4A3CB75}" type="presParOf" srcId="{D228178B-6416-483D-A5A4-0BFC0EF54E25}" destId="{0DB8D7A3-13BA-401F-A013-13A57DBD2F62}" srcOrd="2" destOrd="0" presId="urn:microsoft.com/office/officeart/2005/8/layout/hList1"/>
    <dgm:cxn modelId="{328F0DBB-43BB-41D8-B6DB-F743C15F5859}" type="presParOf" srcId="{0DB8D7A3-13BA-401F-A013-13A57DBD2F62}" destId="{6BEB6D29-E473-4EF6-90D4-F968A8F6B588}" srcOrd="0" destOrd="0" presId="urn:microsoft.com/office/officeart/2005/8/layout/hList1"/>
    <dgm:cxn modelId="{7B90A8C6-D3C0-4CCF-B4A7-1403183D1231}" type="presParOf" srcId="{0DB8D7A3-13BA-401F-A013-13A57DBD2F62}" destId="{8D9B20FE-4ECF-498F-AB2C-C1774F1A6709}"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7F68755-7317-403A-8A02-0B1DAEFA4A91}" type="doc">
      <dgm:prSet loTypeId="urn:microsoft.com/office/officeart/2005/8/layout/hProcess9" loCatId="process" qsTypeId="urn:microsoft.com/office/officeart/2005/8/quickstyle/3d7" qsCatId="3D" csTypeId="urn:microsoft.com/office/officeart/2005/8/colors/colorful2" csCatId="colorful" phldr="1"/>
      <dgm:spPr/>
      <dgm:t>
        <a:bodyPr/>
        <a:lstStyle/>
        <a:p>
          <a:endParaRPr lang="en-US"/>
        </a:p>
      </dgm:t>
    </dgm:pt>
    <dgm:pt modelId="{3E42B7FF-6B31-488D-A075-0E07EA8D2959}">
      <dgm:prSet/>
      <dgm:spPr/>
      <dgm:t>
        <a:bodyPr/>
        <a:lstStyle/>
        <a:p>
          <a:pPr rtl="1"/>
          <a:r>
            <a:rPr lang="fa-IR" dirty="0" smtClean="0">
              <a:cs typeface="B Zar" pitchFamily="2" charset="-78"/>
            </a:rPr>
            <a:t>توسعۀ نظام مالی</a:t>
          </a:r>
          <a:endParaRPr lang="en-US" dirty="0">
            <a:cs typeface="B Zar" pitchFamily="2" charset="-78"/>
          </a:endParaRPr>
        </a:p>
      </dgm:t>
    </dgm:pt>
    <dgm:pt modelId="{0EDB5FF2-0489-4376-8B2F-BCC90454B04E}" type="parTrans" cxnId="{12C275EF-7965-47E3-B44A-000E5E5A346D}">
      <dgm:prSet/>
      <dgm:spPr/>
      <dgm:t>
        <a:bodyPr/>
        <a:lstStyle/>
        <a:p>
          <a:endParaRPr lang="en-US">
            <a:cs typeface="B Zar" pitchFamily="2" charset="-78"/>
          </a:endParaRPr>
        </a:p>
      </dgm:t>
    </dgm:pt>
    <dgm:pt modelId="{2663FB0E-4909-4E28-B341-F848BA2B8B30}" type="sibTrans" cxnId="{12C275EF-7965-47E3-B44A-000E5E5A346D}">
      <dgm:prSet/>
      <dgm:spPr/>
      <dgm:t>
        <a:bodyPr/>
        <a:lstStyle/>
        <a:p>
          <a:endParaRPr lang="en-US">
            <a:cs typeface="B Zar" pitchFamily="2" charset="-78"/>
          </a:endParaRPr>
        </a:p>
      </dgm:t>
    </dgm:pt>
    <dgm:pt modelId="{ECBF1433-9C01-4696-B829-60C76C19C97B}">
      <dgm:prSet/>
      <dgm:spPr/>
      <dgm:t>
        <a:bodyPr/>
        <a:lstStyle/>
        <a:p>
          <a:pPr rtl="1"/>
          <a:r>
            <a:rPr lang="fa-IR" dirty="0" smtClean="0">
              <a:cs typeface="B Zar" pitchFamily="2" charset="-78"/>
            </a:rPr>
            <a:t>تسهیل تجهیز سرمایه</a:t>
          </a:r>
          <a:endParaRPr lang="en-US" dirty="0">
            <a:cs typeface="B Zar" pitchFamily="2" charset="-78"/>
          </a:endParaRPr>
        </a:p>
      </dgm:t>
    </dgm:pt>
    <dgm:pt modelId="{038EE77C-406F-4659-9E71-43D6E3EC65B9}" type="parTrans" cxnId="{5B429D95-8FB2-4BD4-8FA6-DA1F5864D290}">
      <dgm:prSet/>
      <dgm:spPr/>
      <dgm:t>
        <a:bodyPr/>
        <a:lstStyle/>
        <a:p>
          <a:endParaRPr lang="en-US">
            <a:cs typeface="B Zar" pitchFamily="2" charset="-78"/>
          </a:endParaRPr>
        </a:p>
      </dgm:t>
    </dgm:pt>
    <dgm:pt modelId="{70027ABD-42D8-4368-B961-5BE3B1C615B0}" type="sibTrans" cxnId="{5B429D95-8FB2-4BD4-8FA6-DA1F5864D290}">
      <dgm:prSet/>
      <dgm:spPr/>
      <dgm:t>
        <a:bodyPr/>
        <a:lstStyle/>
        <a:p>
          <a:endParaRPr lang="en-US">
            <a:cs typeface="B Zar" pitchFamily="2" charset="-78"/>
          </a:endParaRPr>
        </a:p>
      </dgm:t>
    </dgm:pt>
    <dgm:pt modelId="{773FF4A5-0177-476B-840F-E112416667B4}">
      <dgm:prSet/>
      <dgm:spPr/>
      <dgm:t>
        <a:bodyPr/>
        <a:lstStyle/>
        <a:p>
          <a:pPr rtl="1"/>
          <a:r>
            <a:rPr lang="fa-IR" dirty="0" smtClean="0">
              <a:cs typeface="B Zar" pitchFamily="2" charset="-78"/>
            </a:rPr>
            <a:t>رشد اقتصادی</a:t>
          </a:r>
          <a:endParaRPr lang="en-US" dirty="0">
            <a:cs typeface="B Zar" pitchFamily="2" charset="-78"/>
          </a:endParaRPr>
        </a:p>
      </dgm:t>
    </dgm:pt>
    <dgm:pt modelId="{223CFD3F-CD11-46DB-9EA1-504C0B956344}" type="parTrans" cxnId="{5D71B206-B874-4218-8BDC-7859BA94B8D9}">
      <dgm:prSet/>
      <dgm:spPr/>
      <dgm:t>
        <a:bodyPr/>
        <a:lstStyle/>
        <a:p>
          <a:endParaRPr lang="en-US">
            <a:cs typeface="B Zar" pitchFamily="2" charset="-78"/>
          </a:endParaRPr>
        </a:p>
      </dgm:t>
    </dgm:pt>
    <dgm:pt modelId="{A02276E9-900A-4E51-908A-FB8ED551489B}" type="sibTrans" cxnId="{5D71B206-B874-4218-8BDC-7859BA94B8D9}">
      <dgm:prSet/>
      <dgm:spPr/>
      <dgm:t>
        <a:bodyPr/>
        <a:lstStyle/>
        <a:p>
          <a:endParaRPr lang="en-US">
            <a:cs typeface="B Zar" pitchFamily="2" charset="-78"/>
          </a:endParaRPr>
        </a:p>
      </dgm:t>
    </dgm:pt>
    <dgm:pt modelId="{B056EFB6-6E36-4864-BA74-27B614757711}" type="pres">
      <dgm:prSet presAssocID="{27F68755-7317-403A-8A02-0B1DAEFA4A91}" presName="CompostProcess" presStyleCnt="0">
        <dgm:presLayoutVars>
          <dgm:dir/>
          <dgm:resizeHandles val="exact"/>
        </dgm:presLayoutVars>
      </dgm:prSet>
      <dgm:spPr/>
      <dgm:t>
        <a:bodyPr/>
        <a:lstStyle/>
        <a:p>
          <a:endParaRPr lang="en-US"/>
        </a:p>
      </dgm:t>
    </dgm:pt>
    <dgm:pt modelId="{25006219-497A-4A23-AC33-08F06F3B863A}" type="pres">
      <dgm:prSet presAssocID="{27F68755-7317-403A-8A02-0B1DAEFA4A91}" presName="arrow" presStyleLbl="bgShp" presStyleIdx="0" presStyleCnt="1"/>
      <dgm:spPr/>
    </dgm:pt>
    <dgm:pt modelId="{62C74B01-9D35-47AA-A955-8EABC5EB67AF}" type="pres">
      <dgm:prSet presAssocID="{27F68755-7317-403A-8A02-0B1DAEFA4A91}" presName="linearProcess" presStyleCnt="0"/>
      <dgm:spPr/>
    </dgm:pt>
    <dgm:pt modelId="{204F0768-A322-411B-A474-DA9A813DCFA5}" type="pres">
      <dgm:prSet presAssocID="{3E42B7FF-6B31-488D-A075-0E07EA8D2959}" presName="textNode" presStyleLbl="node1" presStyleIdx="0" presStyleCnt="3">
        <dgm:presLayoutVars>
          <dgm:bulletEnabled val="1"/>
        </dgm:presLayoutVars>
      </dgm:prSet>
      <dgm:spPr/>
      <dgm:t>
        <a:bodyPr/>
        <a:lstStyle/>
        <a:p>
          <a:endParaRPr lang="en-US"/>
        </a:p>
      </dgm:t>
    </dgm:pt>
    <dgm:pt modelId="{9080A526-C36B-4251-8DDB-67806135D97D}" type="pres">
      <dgm:prSet presAssocID="{2663FB0E-4909-4E28-B341-F848BA2B8B30}" presName="sibTrans" presStyleCnt="0"/>
      <dgm:spPr/>
    </dgm:pt>
    <dgm:pt modelId="{1E8DF387-4FBE-4285-8D5C-23F30265B3C8}" type="pres">
      <dgm:prSet presAssocID="{ECBF1433-9C01-4696-B829-60C76C19C97B}" presName="textNode" presStyleLbl="node1" presStyleIdx="1" presStyleCnt="3">
        <dgm:presLayoutVars>
          <dgm:bulletEnabled val="1"/>
        </dgm:presLayoutVars>
      </dgm:prSet>
      <dgm:spPr/>
      <dgm:t>
        <a:bodyPr/>
        <a:lstStyle/>
        <a:p>
          <a:endParaRPr lang="en-US"/>
        </a:p>
      </dgm:t>
    </dgm:pt>
    <dgm:pt modelId="{53FBFA10-5475-492D-9D9C-5D63C7EDB2CA}" type="pres">
      <dgm:prSet presAssocID="{70027ABD-42D8-4368-B961-5BE3B1C615B0}" presName="sibTrans" presStyleCnt="0"/>
      <dgm:spPr/>
    </dgm:pt>
    <dgm:pt modelId="{E4783644-2A2F-44F8-8FBB-DCF4E11D2EF1}" type="pres">
      <dgm:prSet presAssocID="{773FF4A5-0177-476B-840F-E112416667B4}" presName="textNode" presStyleLbl="node1" presStyleIdx="2" presStyleCnt="3">
        <dgm:presLayoutVars>
          <dgm:bulletEnabled val="1"/>
        </dgm:presLayoutVars>
      </dgm:prSet>
      <dgm:spPr/>
      <dgm:t>
        <a:bodyPr/>
        <a:lstStyle/>
        <a:p>
          <a:endParaRPr lang="en-US"/>
        </a:p>
      </dgm:t>
    </dgm:pt>
  </dgm:ptLst>
  <dgm:cxnLst>
    <dgm:cxn modelId="{C6A07B37-B8B0-43C9-ABE9-CC2E3CBDB0D0}" type="presOf" srcId="{ECBF1433-9C01-4696-B829-60C76C19C97B}" destId="{1E8DF387-4FBE-4285-8D5C-23F30265B3C8}" srcOrd="0" destOrd="0" presId="urn:microsoft.com/office/officeart/2005/8/layout/hProcess9"/>
    <dgm:cxn modelId="{ACF690DC-48FB-423E-8419-7F080A0666E9}" type="presOf" srcId="{27F68755-7317-403A-8A02-0B1DAEFA4A91}" destId="{B056EFB6-6E36-4864-BA74-27B614757711}" srcOrd="0" destOrd="0" presId="urn:microsoft.com/office/officeart/2005/8/layout/hProcess9"/>
    <dgm:cxn modelId="{5B429D95-8FB2-4BD4-8FA6-DA1F5864D290}" srcId="{27F68755-7317-403A-8A02-0B1DAEFA4A91}" destId="{ECBF1433-9C01-4696-B829-60C76C19C97B}" srcOrd="1" destOrd="0" parTransId="{038EE77C-406F-4659-9E71-43D6E3EC65B9}" sibTransId="{70027ABD-42D8-4368-B961-5BE3B1C615B0}"/>
    <dgm:cxn modelId="{A733AC8F-142A-4269-950A-B63FFFF1109C}" type="presOf" srcId="{773FF4A5-0177-476B-840F-E112416667B4}" destId="{E4783644-2A2F-44F8-8FBB-DCF4E11D2EF1}" srcOrd="0" destOrd="0" presId="urn:microsoft.com/office/officeart/2005/8/layout/hProcess9"/>
    <dgm:cxn modelId="{5D43C7C0-9F71-495A-93E8-B80CEC324C58}" type="presOf" srcId="{3E42B7FF-6B31-488D-A075-0E07EA8D2959}" destId="{204F0768-A322-411B-A474-DA9A813DCFA5}" srcOrd="0" destOrd="0" presId="urn:microsoft.com/office/officeart/2005/8/layout/hProcess9"/>
    <dgm:cxn modelId="{12C275EF-7965-47E3-B44A-000E5E5A346D}" srcId="{27F68755-7317-403A-8A02-0B1DAEFA4A91}" destId="{3E42B7FF-6B31-488D-A075-0E07EA8D2959}" srcOrd="0" destOrd="0" parTransId="{0EDB5FF2-0489-4376-8B2F-BCC90454B04E}" sibTransId="{2663FB0E-4909-4E28-B341-F848BA2B8B30}"/>
    <dgm:cxn modelId="{5D71B206-B874-4218-8BDC-7859BA94B8D9}" srcId="{27F68755-7317-403A-8A02-0B1DAEFA4A91}" destId="{773FF4A5-0177-476B-840F-E112416667B4}" srcOrd="2" destOrd="0" parTransId="{223CFD3F-CD11-46DB-9EA1-504C0B956344}" sibTransId="{A02276E9-900A-4E51-908A-FB8ED551489B}"/>
    <dgm:cxn modelId="{D7FB2260-05E4-4D3D-86B1-1C6698DFD620}" type="presParOf" srcId="{B056EFB6-6E36-4864-BA74-27B614757711}" destId="{25006219-497A-4A23-AC33-08F06F3B863A}" srcOrd="0" destOrd="0" presId="urn:microsoft.com/office/officeart/2005/8/layout/hProcess9"/>
    <dgm:cxn modelId="{79F9B166-D311-4AEE-932F-CEA0BA06E8D9}" type="presParOf" srcId="{B056EFB6-6E36-4864-BA74-27B614757711}" destId="{62C74B01-9D35-47AA-A955-8EABC5EB67AF}" srcOrd="1" destOrd="0" presId="urn:microsoft.com/office/officeart/2005/8/layout/hProcess9"/>
    <dgm:cxn modelId="{8221838F-769F-494B-A32A-96ADC7EBADFC}" type="presParOf" srcId="{62C74B01-9D35-47AA-A955-8EABC5EB67AF}" destId="{204F0768-A322-411B-A474-DA9A813DCFA5}" srcOrd="0" destOrd="0" presId="urn:microsoft.com/office/officeart/2005/8/layout/hProcess9"/>
    <dgm:cxn modelId="{09E694D5-BF82-4DC6-BE70-379795511666}" type="presParOf" srcId="{62C74B01-9D35-47AA-A955-8EABC5EB67AF}" destId="{9080A526-C36B-4251-8DDB-67806135D97D}" srcOrd="1" destOrd="0" presId="urn:microsoft.com/office/officeart/2005/8/layout/hProcess9"/>
    <dgm:cxn modelId="{4B3AE3D2-D19E-4AB3-8E93-B43E613214FE}" type="presParOf" srcId="{62C74B01-9D35-47AA-A955-8EABC5EB67AF}" destId="{1E8DF387-4FBE-4285-8D5C-23F30265B3C8}" srcOrd="2" destOrd="0" presId="urn:microsoft.com/office/officeart/2005/8/layout/hProcess9"/>
    <dgm:cxn modelId="{BF217B43-09B0-4933-B921-C68C68932FF1}" type="presParOf" srcId="{62C74B01-9D35-47AA-A955-8EABC5EB67AF}" destId="{53FBFA10-5475-492D-9D9C-5D63C7EDB2CA}" srcOrd="3" destOrd="0" presId="urn:microsoft.com/office/officeart/2005/8/layout/hProcess9"/>
    <dgm:cxn modelId="{AA65FA29-AB09-42D8-9E55-4F05E0531C73}" type="presParOf" srcId="{62C74B01-9D35-47AA-A955-8EABC5EB67AF}" destId="{E4783644-2A2F-44F8-8FBB-DCF4E11D2EF1}"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3656A16-3914-4842-8037-24D86BD73E19}" type="doc">
      <dgm:prSet loTypeId="urn:microsoft.com/office/officeart/2005/8/layout/process3" loCatId="process" qsTypeId="urn:microsoft.com/office/officeart/2005/8/quickstyle/3d1" qsCatId="3D" csTypeId="urn:microsoft.com/office/officeart/2005/8/colors/accent1_2" csCatId="accent1" phldr="1"/>
      <dgm:spPr/>
      <dgm:t>
        <a:bodyPr/>
        <a:lstStyle/>
        <a:p>
          <a:endParaRPr lang="en-US"/>
        </a:p>
      </dgm:t>
    </dgm:pt>
    <dgm:pt modelId="{1C9FD22B-BE23-4D6F-B553-BD3EB1105C65}">
      <dgm:prSet/>
      <dgm:spPr/>
      <dgm:t>
        <a:bodyPr/>
        <a:lstStyle/>
        <a:p>
          <a:pPr algn="ctr" rtl="1"/>
          <a:r>
            <a:rPr lang="fa-IR" dirty="0" smtClean="0">
              <a:cs typeface="B Titr" pitchFamily="2" charset="-78"/>
            </a:rPr>
            <a:t>سیستم‌های مالی و رشد اقتصادی</a:t>
          </a:r>
          <a:endParaRPr lang="en-US" dirty="0">
            <a:cs typeface="B Titr" pitchFamily="2" charset="-78"/>
          </a:endParaRPr>
        </a:p>
      </dgm:t>
    </dgm:pt>
    <dgm:pt modelId="{E00DBE1E-9FD5-4A8B-97E8-3790BE22B178}" type="parTrans" cxnId="{EF086DF2-EB77-4471-B415-4F6E5829E1DD}">
      <dgm:prSet/>
      <dgm:spPr/>
      <dgm:t>
        <a:bodyPr/>
        <a:lstStyle/>
        <a:p>
          <a:endParaRPr lang="en-US">
            <a:cs typeface="B Zar" pitchFamily="2" charset="-78"/>
          </a:endParaRPr>
        </a:p>
      </dgm:t>
    </dgm:pt>
    <dgm:pt modelId="{9ABD0027-28DA-44A9-81DC-FEC8977F14AF}" type="sibTrans" cxnId="{EF086DF2-EB77-4471-B415-4F6E5829E1DD}">
      <dgm:prSet/>
      <dgm:spPr/>
      <dgm:t>
        <a:bodyPr/>
        <a:lstStyle/>
        <a:p>
          <a:endParaRPr lang="en-US">
            <a:cs typeface="B Zar" pitchFamily="2" charset="-78"/>
          </a:endParaRPr>
        </a:p>
      </dgm:t>
    </dgm:pt>
    <dgm:pt modelId="{4C776FC5-9FCA-421D-885C-20002C6F87B5}">
      <dgm:prSet/>
      <dgm:spPr/>
      <dgm:t>
        <a:bodyPr/>
        <a:lstStyle/>
        <a:p>
          <a:pPr algn="justLow" rtl="1"/>
          <a:r>
            <a:rPr lang="fa-IR" dirty="0" smtClean="0">
              <a:cs typeface="B Zar" pitchFamily="2" charset="-78"/>
            </a:rPr>
            <a:t>کشورهای پیشرفته سیستم‌های مالی پیچیده دارند.</a:t>
          </a:r>
          <a:endParaRPr lang="en-US" dirty="0">
            <a:cs typeface="B Zar" pitchFamily="2" charset="-78"/>
          </a:endParaRPr>
        </a:p>
      </dgm:t>
    </dgm:pt>
    <dgm:pt modelId="{C6E17EFD-F2E5-412B-B651-39BA29C27B34}" type="parTrans" cxnId="{3AB4E454-2C6A-4787-A431-28A80C41AA89}">
      <dgm:prSet/>
      <dgm:spPr/>
      <dgm:t>
        <a:bodyPr/>
        <a:lstStyle/>
        <a:p>
          <a:endParaRPr lang="en-US">
            <a:cs typeface="B Zar" pitchFamily="2" charset="-78"/>
          </a:endParaRPr>
        </a:p>
      </dgm:t>
    </dgm:pt>
    <dgm:pt modelId="{482591A3-846F-47E2-AAE4-02C95A7048C7}" type="sibTrans" cxnId="{3AB4E454-2C6A-4787-A431-28A80C41AA89}">
      <dgm:prSet/>
      <dgm:spPr/>
      <dgm:t>
        <a:bodyPr/>
        <a:lstStyle/>
        <a:p>
          <a:endParaRPr lang="en-US">
            <a:cs typeface="B Zar" pitchFamily="2" charset="-78"/>
          </a:endParaRPr>
        </a:p>
      </dgm:t>
    </dgm:pt>
    <dgm:pt modelId="{55AEA873-3831-41B4-B5C8-5CDFF9E39626}">
      <dgm:prSet/>
      <dgm:spPr/>
      <dgm:t>
        <a:bodyPr/>
        <a:lstStyle/>
        <a:p>
          <a:pPr algn="justLow" rtl="1"/>
          <a:r>
            <a:rPr lang="fa-IR" dirty="0" smtClean="0">
              <a:cs typeface="B Zar" pitchFamily="2" charset="-78"/>
            </a:rPr>
            <a:t>بازارهای مالی انباشت سرمایه و مدیریت ریسک را تسهیل می‌کنند.</a:t>
          </a:r>
          <a:endParaRPr lang="en-US" dirty="0">
            <a:cs typeface="B Zar" pitchFamily="2" charset="-78"/>
          </a:endParaRPr>
        </a:p>
      </dgm:t>
    </dgm:pt>
    <dgm:pt modelId="{63F09AA8-5A50-43A0-9FE1-F4130C0B67A2}" type="parTrans" cxnId="{F797B0F5-29E0-447A-BE22-B269FD62D941}">
      <dgm:prSet/>
      <dgm:spPr/>
      <dgm:t>
        <a:bodyPr/>
        <a:lstStyle/>
        <a:p>
          <a:endParaRPr lang="en-US">
            <a:cs typeface="B Zar" pitchFamily="2" charset="-78"/>
          </a:endParaRPr>
        </a:p>
      </dgm:t>
    </dgm:pt>
    <dgm:pt modelId="{31511AFF-D625-4D03-BC09-E9F5A6AB060B}" type="sibTrans" cxnId="{F797B0F5-29E0-447A-BE22-B269FD62D941}">
      <dgm:prSet/>
      <dgm:spPr/>
      <dgm:t>
        <a:bodyPr/>
        <a:lstStyle/>
        <a:p>
          <a:endParaRPr lang="en-US">
            <a:cs typeface="B Zar" pitchFamily="2" charset="-78"/>
          </a:endParaRPr>
        </a:p>
      </dgm:t>
    </dgm:pt>
    <dgm:pt modelId="{3FF026A2-7C16-4E1A-AC42-744959521020}">
      <dgm:prSet/>
      <dgm:spPr/>
      <dgm:t>
        <a:bodyPr/>
        <a:lstStyle/>
        <a:p>
          <a:pPr algn="justLow" rtl="1"/>
          <a:r>
            <a:rPr lang="fa-IR" dirty="0" smtClean="0">
              <a:cs typeface="B Zar" pitchFamily="2" charset="-78"/>
            </a:rPr>
            <a:t>نظام مالی یکی از مهم‌ترین عوامل ساختاری مؤثر بر بهره‌وری است.</a:t>
          </a:r>
          <a:endParaRPr lang="en-US" dirty="0">
            <a:cs typeface="B Zar" pitchFamily="2" charset="-78"/>
          </a:endParaRPr>
        </a:p>
      </dgm:t>
    </dgm:pt>
    <dgm:pt modelId="{36A13104-C83B-41A6-BD44-F4C5154AAE6E}" type="parTrans" cxnId="{0513FF66-2F25-4FEF-801A-0BDD2B5A0CD1}">
      <dgm:prSet/>
      <dgm:spPr/>
      <dgm:t>
        <a:bodyPr/>
        <a:lstStyle/>
        <a:p>
          <a:endParaRPr lang="en-US">
            <a:cs typeface="B Zar" pitchFamily="2" charset="-78"/>
          </a:endParaRPr>
        </a:p>
      </dgm:t>
    </dgm:pt>
    <dgm:pt modelId="{6D048CAB-9D6E-4062-B7AD-010ED23C0DC4}" type="sibTrans" cxnId="{0513FF66-2F25-4FEF-801A-0BDD2B5A0CD1}">
      <dgm:prSet/>
      <dgm:spPr/>
      <dgm:t>
        <a:bodyPr/>
        <a:lstStyle/>
        <a:p>
          <a:endParaRPr lang="en-US">
            <a:cs typeface="B Zar" pitchFamily="2" charset="-78"/>
          </a:endParaRPr>
        </a:p>
      </dgm:t>
    </dgm:pt>
    <dgm:pt modelId="{3A0546E4-E717-4060-809A-40ABED5925F1}" type="pres">
      <dgm:prSet presAssocID="{F3656A16-3914-4842-8037-24D86BD73E19}" presName="linearFlow" presStyleCnt="0">
        <dgm:presLayoutVars>
          <dgm:dir/>
          <dgm:animLvl val="lvl"/>
          <dgm:resizeHandles val="exact"/>
        </dgm:presLayoutVars>
      </dgm:prSet>
      <dgm:spPr/>
      <dgm:t>
        <a:bodyPr/>
        <a:lstStyle/>
        <a:p>
          <a:endParaRPr lang="en-US"/>
        </a:p>
      </dgm:t>
    </dgm:pt>
    <dgm:pt modelId="{62C66D00-6BB4-4605-B3DC-790ABFB37F8E}" type="pres">
      <dgm:prSet presAssocID="{1C9FD22B-BE23-4D6F-B553-BD3EB1105C65}" presName="composite" presStyleCnt="0"/>
      <dgm:spPr/>
    </dgm:pt>
    <dgm:pt modelId="{43A98C98-582A-435A-9962-638319141D43}" type="pres">
      <dgm:prSet presAssocID="{1C9FD22B-BE23-4D6F-B553-BD3EB1105C65}" presName="parTx" presStyleLbl="node1" presStyleIdx="0" presStyleCnt="1">
        <dgm:presLayoutVars>
          <dgm:chMax val="0"/>
          <dgm:chPref val="0"/>
          <dgm:bulletEnabled val="1"/>
        </dgm:presLayoutVars>
      </dgm:prSet>
      <dgm:spPr/>
      <dgm:t>
        <a:bodyPr/>
        <a:lstStyle/>
        <a:p>
          <a:endParaRPr lang="en-US"/>
        </a:p>
      </dgm:t>
    </dgm:pt>
    <dgm:pt modelId="{52CC7843-B808-4F93-8BEA-270AD4137833}" type="pres">
      <dgm:prSet presAssocID="{1C9FD22B-BE23-4D6F-B553-BD3EB1105C65}" presName="parSh" presStyleLbl="node1" presStyleIdx="0" presStyleCnt="1"/>
      <dgm:spPr/>
      <dgm:t>
        <a:bodyPr/>
        <a:lstStyle/>
        <a:p>
          <a:endParaRPr lang="en-US"/>
        </a:p>
      </dgm:t>
    </dgm:pt>
    <dgm:pt modelId="{9563C192-2937-4119-8AE3-FB46BBB130D7}" type="pres">
      <dgm:prSet presAssocID="{1C9FD22B-BE23-4D6F-B553-BD3EB1105C65}" presName="desTx" presStyleLbl="fgAcc1" presStyleIdx="0" presStyleCnt="1">
        <dgm:presLayoutVars>
          <dgm:bulletEnabled val="1"/>
        </dgm:presLayoutVars>
      </dgm:prSet>
      <dgm:spPr>
        <a:prstGeom prst="flowChartDocument">
          <a:avLst/>
        </a:prstGeom>
      </dgm:spPr>
      <dgm:t>
        <a:bodyPr/>
        <a:lstStyle/>
        <a:p>
          <a:endParaRPr lang="en-US"/>
        </a:p>
      </dgm:t>
    </dgm:pt>
  </dgm:ptLst>
  <dgm:cxnLst>
    <dgm:cxn modelId="{0513FF66-2F25-4FEF-801A-0BDD2B5A0CD1}" srcId="{1C9FD22B-BE23-4D6F-B553-BD3EB1105C65}" destId="{3FF026A2-7C16-4E1A-AC42-744959521020}" srcOrd="2" destOrd="0" parTransId="{36A13104-C83B-41A6-BD44-F4C5154AAE6E}" sibTransId="{6D048CAB-9D6E-4062-B7AD-010ED23C0DC4}"/>
    <dgm:cxn modelId="{1852F587-7485-4574-8F43-4B1AA31656EA}" type="presOf" srcId="{1C9FD22B-BE23-4D6F-B553-BD3EB1105C65}" destId="{43A98C98-582A-435A-9962-638319141D43}" srcOrd="0" destOrd="0" presId="urn:microsoft.com/office/officeart/2005/8/layout/process3"/>
    <dgm:cxn modelId="{C181D7E9-E285-4BB7-97EB-0DDBE280FFBA}" type="presOf" srcId="{55AEA873-3831-41B4-B5C8-5CDFF9E39626}" destId="{9563C192-2937-4119-8AE3-FB46BBB130D7}" srcOrd="0" destOrd="1" presId="urn:microsoft.com/office/officeart/2005/8/layout/process3"/>
    <dgm:cxn modelId="{EF086DF2-EB77-4471-B415-4F6E5829E1DD}" srcId="{F3656A16-3914-4842-8037-24D86BD73E19}" destId="{1C9FD22B-BE23-4D6F-B553-BD3EB1105C65}" srcOrd="0" destOrd="0" parTransId="{E00DBE1E-9FD5-4A8B-97E8-3790BE22B178}" sibTransId="{9ABD0027-28DA-44A9-81DC-FEC8977F14AF}"/>
    <dgm:cxn modelId="{F797B0F5-29E0-447A-BE22-B269FD62D941}" srcId="{1C9FD22B-BE23-4D6F-B553-BD3EB1105C65}" destId="{55AEA873-3831-41B4-B5C8-5CDFF9E39626}" srcOrd="1" destOrd="0" parTransId="{63F09AA8-5A50-43A0-9FE1-F4130C0B67A2}" sibTransId="{31511AFF-D625-4D03-BC09-E9F5A6AB060B}"/>
    <dgm:cxn modelId="{4A3803AD-BB29-4E2D-97E7-325507653EB6}" type="presOf" srcId="{1C9FD22B-BE23-4D6F-B553-BD3EB1105C65}" destId="{52CC7843-B808-4F93-8BEA-270AD4137833}" srcOrd="1" destOrd="0" presId="urn:microsoft.com/office/officeart/2005/8/layout/process3"/>
    <dgm:cxn modelId="{1553F8A7-4D05-499D-8D42-8595479BF781}" type="presOf" srcId="{F3656A16-3914-4842-8037-24D86BD73E19}" destId="{3A0546E4-E717-4060-809A-40ABED5925F1}" srcOrd="0" destOrd="0" presId="urn:microsoft.com/office/officeart/2005/8/layout/process3"/>
    <dgm:cxn modelId="{005DBC9D-C39E-4188-A8F1-93CFC8AF8AB4}" type="presOf" srcId="{3FF026A2-7C16-4E1A-AC42-744959521020}" destId="{9563C192-2937-4119-8AE3-FB46BBB130D7}" srcOrd="0" destOrd="2" presId="urn:microsoft.com/office/officeart/2005/8/layout/process3"/>
    <dgm:cxn modelId="{10639CCF-F186-437C-9383-41BEDC4851EA}" type="presOf" srcId="{4C776FC5-9FCA-421D-885C-20002C6F87B5}" destId="{9563C192-2937-4119-8AE3-FB46BBB130D7}" srcOrd="0" destOrd="0" presId="urn:microsoft.com/office/officeart/2005/8/layout/process3"/>
    <dgm:cxn modelId="{3AB4E454-2C6A-4787-A431-28A80C41AA89}" srcId="{1C9FD22B-BE23-4D6F-B553-BD3EB1105C65}" destId="{4C776FC5-9FCA-421D-885C-20002C6F87B5}" srcOrd="0" destOrd="0" parTransId="{C6E17EFD-F2E5-412B-B651-39BA29C27B34}" sibTransId="{482591A3-846F-47E2-AAE4-02C95A7048C7}"/>
    <dgm:cxn modelId="{8EF2589F-364F-4055-8EEC-7C964F682344}" type="presParOf" srcId="{3A0546E4-E717-4060-809A-40ABED5925F1}" destId="{62C66D00-6BB4-4605-B3DC-790ABFB37F8E}" srcOrd="0" destOrd="0" presId="urn:microsoft.com/office/officeart/2005/8/layout/process3"/>
    <dgm:cxn modelId="{DE1E5DE9-FDFB-4412-9C47-18CE71F2EAC4}" type="presParOf" srcId="{62C66D00-6BB4-4605-B3DC-790ABFB37F8E}" destId="{43A98C98-582A-435A-9962-638319141D43}" srcOrd="0" destOrd="0" presId="urn:microsoft.com/office/officeart/2005/8/layout/process3"/>
    <dgm:cxn modelId="{157D0F38-251D-4AD0-A528-AB5DFA3D6B80}" type="presParOf" srcId="{62C66D00-6BB4-4605-B3DC-790ABFB37F8E}" destId="{52CC7843-B808-4F93-8BEA-270AD4137833}" srcOrd="1" destOrd="0" presId="urn:microsoft.com/office/officeart/2005/8/layout/process3"/>
    <dgm:cxn modelId="{D1E4A3B1-C739-4565-9EAE-9951ECA726A0}" type="presParOf" srcId="{62C66D00-6BB4-4605-B3DC-790ABFB37F8E}" destId="{9563C192-2937-4119-8AE3-FB46BBB130D7}"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31D7D43-6E12-4190-9F18-B18FE488B02A}" type="doc">
      <dgm:prSet loTypeId="urn:microsoft.com/office/officeart/2005/8/layout/pyramid2" loCatId="pyramid" qsTypeId="urn:microsoft.com/office/officeart/2005/8/quickstyle/3d2" qsCatId="3D" csTypeId="urn:microsoft.com/office/officeart/2005/8/colors/accent1_2" csCatId="accent1" phldr="1"/>
      <dgm:spPr/>
      <dgm:t>
        <a:bodyPr/>
        <a:lstStyle/>
        <a:p>
          <a:endParaRPr lang="en-US"/>
        </a:p>
      </dgm:t>
    </dgm:pt>
    <dgm:pt modelId="{D1047FB4-E57E-446C-BC32-49B26B25D55C}">
      <dgm:prSet/>
      <dgm:spPr/>
      <dgm:t>
        <a:bodyPr/>
        <a:lstStyle/>
        <a:p>
          <a:pPr rtl="1"/>
          <a:r>
            <a:rPr lang="fa-IR" dirty="0" smtClean="0"/>
            <a:t>تجهیز پس‌اندازها</a:t>
          </a:r>
          <a:endParaRPr lang="en-US" dirty="0"/>
        </a:p>
      </dgm:t>
    </dgm:pt>
    <dgm:pt modelId="{0A794BB6-6E42-4EB7-A76A-320A168E003B}" type="parTrans" cxnId="{20D27B91-C149-40AC-88A8-D7C970A079E0}">
      <dgm:prSet/>
      <dgm:spPr/>
      <dgm:t>
        <a:bodyPr/>
        <a:lstStyle/>
        <a:p>
          <a:endParaRPr lang="en-US"/>
        </a:p>
      </dgm:t>
    </dgm:pt>
    <dgm:pt modelId="{75BF3BE9-093D-48B4-A11E-6A4F7D0CF235}" type="sibTrans" cxnId="{20D27B91-C149-40AC-88A8-D7C970A079E0}">
      <dgm:prSet/>
      <dgm:spPr/>
      <dgm:t>
        <a:bodyPr/>
        <a:lstStyle/>
        <a:p>
          <a:endParaRPr lang="en-US"/>
        </a:p>
      </dgm:t>
    </dgm:pt>
    <dgm:pt modelId="{EB447D56-5FC2-4D15-93F8-95364F8FC139}">
      <dgm:prSet/>
      <dgm:spPr/>
      <dgm:t>
        <a:bodyPr/>
        <a:lstStyle/>
        <a:p>
          <a:pPr rtl="1"/>
          <a:r>
            <a:rPr lang="fa-IR" dirty="0" smtClean="0"/>
            <a:t>بسط نقدشوندگی</a:t>
          </a:r>
          <a:endParaRPr lang="en-US" dirty="0"/>
        </a:p>
      </dgm:t>
    </dgm:pt>
    <dgm:pt modelId="{75B0F90C-32D7-447A-AD7F-A930688C4036}" type="parTrans" cxnId="{D515DC1D-05B8-4A74-A54D-D06B7A8A5829}">
      <dgm:prSet/>
      <dgm:spPr/>
      <dgm:t>
        <a:bodyPr/>
        <a:lstStyle/>
        <a:p>
          <a:endParaRPr lang="en-US"/>
        </a:p>
      </dgm:t>
    </dgm:pt>
    <dgm:pt modelId="{5EEBC4CE-0332-4F5E-9F55-34DF749A2060}" type="sibTrans" cxnId="{D515DC1D-05B8-4A74-A54D-D06B7A8A5829}">
      <dgm:prSet/>
      <dgm:spPr/>
      <dgm:t>
        <a:bodyPr/>
        <a:lstStyle/>
        <a:p>
          <a:endParaRPr lang="en-US"/>
        </a:p>
      </dgm:t>
    </dgm:pt>
    <dgm:pt modelId="{7107B989-7426-48D4-B402-76F955DC1ACF}">
      <dgm:prSet/>
      <dgm:spPr/>
      <dgm:t>
        <a:bodyPr/>
        <a:lstStyle/>
        <a:p>
          <a:pPr rtl="1"/>
          <a:r>
            <a:rPr lang="fa-IR" dirty="0" smtClean="0"/>
            <a:t>تخصیص منابع</a:t>
          </a:r>
          <a:endParaRPr lang="en-US" dirty="0"/>
        </a:p>
      </dgm:t>
    </dgm:pt>
    <dgm:pt modelId="{91043C2D-E295-42F7-A4D1-46D450A7803D}" type="parTrans" cxnId="{5EC8D139-4467-4CBD-9BAF-73AC994028F8}">
      <dgm:prSet/>
      <dgm:spPr/>
      <dgm:t>
        <a:bodyPr/>
        <a:lstStyle/>
        <a:p>
          <a:endParaRPr lang="en-US"/>
        </a:p>
      </dgm:t>
    </dgm:pt>
    <dgm:pt modelId="{C7806E81-826C-46AF-BEED-E80851EC303C}" type="sibTrans" cxnId="{5EC8D139-4467-4CBD-9BAF-73AC994028F8}">
      <dgm:prSet/>
      <dgm:spPr/>
      <dgm:t>
        <a:bodyPr/>
        <a:lstStyle/>
        <a:p>
          <a:endParaRPr lang="en-US"/>
        </a:p>
      </dgm:t>
    </dgm:pt>
    <dgm:pt modelId="{D133E59E-F609-4A14-B9E0-5C689B9BC761}">
      <dgm:prSet/>
      <dgm:spPr/>
      <dgm:t>
        <a:bodyPr/>
        <a:lstStyle/>
        <a:p>
          <a:pPr rtl="1"/>
          <a:r>
            <a:rPr lang="fa-IR" dirty="0" smtClean="0"/>
            <a:t>مدیریت ریسک</a:t>
          </a:r>
          <a:endParaRPr lang="en-US" dirty="0"/>
        </a:p>
      </dgm:t>
    </dgm:pt>
    <dgm:pt modelId="{9173A420-BFFF-4AFB-90F4-F72F34621B01}" type="parTrans" cxnId="{C9923F16-8EE0-4568-9E6C-2173C34E2558}">
      <dgm:prSet/>
      <dgm:spPr/>
      <dgm:t>
        <a:bodyPr/>
        <a:lstStyle/>
        <a:p>
          <a:endParaRPr lang="en-US"/>
        </a:p>
      </dgm:t>
    </dgm:pt>
    <dgm:pt modelId="{3D16C263-3B88-412E-8707-8C3C6E5B6D3F}" type="sibTrans" cxnId="{C9923F16-8EE0-4568-9E6C-2173C34E2558}">
      <dgm:prSet/>
      <dgm:spPr/>
      <dgm:t>
        <a:bodyPr/>
        <a:lstStyle/>
        <a:p>
          <a:endParaRPr lang="en-US"/>
        </a:p>
      </dgm:t>
    </dgm:pt>
    <dgm:pt modelId="{1BFD9499-F4F8-4BF9-B7CC-E32A98CCD1EC}">
      <dgm:prSet/>
      <dgm:spPr/>
      <dgm:t>
        <a:bodyPr/>
        <a:lstStyle/>
        <a:p>
          <a:pPr rtl="1"/>
          <a:r>
            <a:rPr lang="fa-IR" dirty="0" smtClean="0"/>
            <a:t>ارزیابی مؤثرتر عملکرد مدیران</a:t>
          </a:r>
          <a:endParaRPr lang="en-US" dirty="0"/>
        </a:p>
      </dgm:t>
    </dgm:pt>
    <dgm:pt modelId="{BD51E303-F02B-47FB-9922-9197281B904F}" type="parTrans" cxnId="{6FA386FC-1F3B-4460-B1E0-F44BF7515A22}">
      <dgm:prSet/>
      <dgm:spPr/>
      <dgm:t>
        <a:bodyPr/>
        <a:lstStyle/>
        <a:p>
          <a:endParaRPr lang="en-US"/>
        </a:p>
      </dgm:t>
    </dgm:pt>
    <dgm:pt modelId="{77A29098-2847-4793-BAA0-1A7153A02EF7}" type="sibTrans" cxnId="{6FA386FC-1F3B-4460-B1E0-F44BF7515A22}">
      <dgm:prSet/>
      <dgm:spPr/>
      <dgm:t>
        <a:bodyPr/>
        <a:lstStyle/>
        <a:p>
          <a:endParaRPr lang="en-US"/>
        </a:p>
      </dgm:t>
    </dgm:pt>
    <dgm:pt modelId="{E1ECE7E3-FA76-4BB7-8DD7-1541B62F9B5B}">
      <dgm:prSet/>
      <dgm:spPr/>
      <dgm:t>
        <a:bodyPr/>
        <a:lstStyle/>
        <a:p>
          <a:pPr rtl="1"/>
          <a:r>
            <a:rPr lang="fa-IR" dirty="0" smtClean="0"/>
            <a:t>تسهیل تجارت</a:t>
          </a:r>
          <a:endParaRPr lang="en-US" dirty="0"/>
        </a:p>
      </dgm:t>
    </dgm:pt>
    <dgm:pt modelId="{F7C51B6F-EEB6-4C13-81E0-DB93EECB4DCB}" type="parTrans" cxnId="{0E46489D-2B89-4698-84EE-65A4B97190BD}">
      <dgm:prSet/>
      <dgm:spPr/>
      <dgm:t>
        <a:bodyPr/>
        <a:lstStyle/>
        <a:p>
          <a:endParaRPr lang="en-US"/>
        </a:p>
      </dgm:t>
    </dgm:pt>
    <dgm:pt modelId="{8AEEFA58-A976-4BAD-82CA-EDA852AB5D01}" type="sibTrans" cxnId="{0E46489D-2B89-4698-84EE-65A4B97190BD}">
      <dgm:prSet/>
      <dgm:spPr/>
      <dgm:t>
        <a:bodyPr/>
        <a:lstStyle/>
        <a:p>
          <a:endParaRPr lang="en-US"/>
        </a:p>
      </dgm:t>
    </dgm:pt>
    <dgm:pt modelId="{C26D24D9-2F39-41ED-82C0-32649F8F708E}" type="pres">
      <dgm:prSet presAssocID="{431D7D43-6E12-4190-9F18-B18FE488B02A}" presName="compositeShape" presStyleCnt="0">
        <dgm:presLayoutVars>
          <dgm:dir/>
          <dgm:resizeHandles/>
        </dgm:presLayoutVars>
      </dgm:prSet>
      <dgm:spPr/>
      <dgm:t>
        <a:bodyPr/>
        <a:lstStyle/>
        <a:p>
          <a:endParaRPr lang="en-US"/>
        </a:p>
      </dgm:t>
    </dgm:pt>
    <dgm:pt modelId="{12E7AEE8-2FAD-4C9D-B166-D99314577342}" type="pres">
      <dgm:prSet presAssocID="{431D7D43-6E12-4190-9F18-B18FE488B02A}" presName="pyramid" presStyleLbl="node1" presStyleIdx="0" presStyleCnt="1"/>
      <dgm:spPr/>
    </dgm:pt>
    <dgm:pt modelId="{58E54EAB-3E4E-4F43-8229-977F9AA723CD}" type="pres">
      <dgm:prSet presAssocID="{431D7D43-6E12-4190-9F18-B18FE488B02A}" presName="theList" presStyleCnt="0"/>
      <dgm:spPr/>
    </dgm:pt>
    <dgm:pt modelId="{EE769E83-B78C-494D-98DB-0900CF4DC815}" type="pres">
      <dgm:prSet presAssocID="{D1047FB4-E57E-446C-BC32-49B26B25D55C}" presName="aNode" presStyleLbl="fgAcc1" presStyleIdx="0" presStyleCnt="6">
        <dgm:presLayoutVars>
          <dgm:bulletEnabled val="1"/>
        </dgm:presLayoutVars>
      </dgm:prSet>
      <dgm:spPr/>
      <dgm:t>
        <a:bodyPr/>
        <a:lstStyle/>
        <a:p>
          <a:endParaRPr lang="en-US"/>
        </a:p>
      </dgm:t>
    </dgm:pt>
    <dgm:pt modelId="{B60B0604-E1F8-41F6-B75C-E46706E97BF5}" type="pres">
      <dgm:prSet presAssocID="{D1047FB4-E57E-446C-BC32-49B26B25D55C}" presName="aSpace" presStyleCnt="0"/>
      <dgm:spPr/>
    </dgm:pt>
    <dgm:pt modelId="{AFCC2BD0-97AA-40BF-B332-A0553CBC0EAE}" type="pres">
      <dgm:prSet presAssocID="{EB447D56-5FC2-4D15-93F8-95364F8FC139}" presName="aNode" presStyleLbl="fgAcc1" presStyleIdx="1" presStyleCnt="6">
        <dgm:presLayoutVars>
          <dgm:bulletEnabled val="1"/>
        </dgm:presLayoutVars>
      </dgm:prSet>
      <dgm:spPr/>
      <dgm:t>
        <a:bodyPr/>
        <a:lstStyle/>
        <a:p>
          <a:endParaRPr lang="en-US"/>
        </a:p>
      </dgm:t>
    </dgm:pt>
    <dgm:pt modelId="{70FC08AB-6306-4E81-9979-CC17EAD2A3F7}" type="pres">
      <dgm:prSet presAssocID="{EB447D56-5FC2-4D15-93F8-95364F8FC139}" presName="aSpace" presStyleCnt="0"/>
      <dgm:spPr/>
    </dgm:pt>
    <dgm:pt modelId="{2F54F5CF-99CC-4B24-A1D8-5E05772D3124}" type="pres">
      <dgm:prSet presAssocID="{7107B989-7426-48D4-B402-76F955DC1ACF}" presName="aNode" presStyleLbl="fgAcc1" presStyleIdx="2" presStyleCnt="6">
        <dgm:presLayoutVars>
          <dgm:bulletEnabled val="1"/>
        </dgm:presLayoutVars>
      </dgm:prSet>
      <dgm:spPr/>
      <dgm:t>
        <a:bodyPr/>
        <a:lstStyle/>
        <a:p>
          <a:endParaRPr lang="en-US"/>
        </a:p>
      </dgm:t>
    </dgm:pt>
    <dgm:pt modelId="{BF969679-A367-4A79-BF26-917D9B4E9172}" type="pres">
      <dgm:prSet presAssocID="{7107B989-7426-48D4-B402-76F955DC1ACF}" presName="aSpace" presStyleCnt="0"/>
      <dgm:spPr/>
    </dgm:pt>
    <dgm:pt modelId="{99360CB7-0CA4-4258-A2FE-4F238010333F}" type="pres">
      <dgm:prSet presAssocID="{D133E59E-F609-4A14-B9E0-5C689B9BC761}" presName="aNode" presStyleLbl="fgAcc1" presStyleIdx="3" presStyleCnt="6">
        <dgm:presLayoutVars>
          <dgm:bulletEnabled val="1"/>
        </dgm:presLayoutVars>
      </dgm:prSet>
      <dgm:spPr/>
      <dgm:t>
        <a:bodyPr/>
        <a:lstStyle/>
        <a:p>
          <a:endParaRPr lang="en-US"/>
        </a:p>
      </dgm:t>
    </dgm:pt>
    <dgm:pt modelId="{2939AE57-31FA-41D3-8C3C-A02B3F07B0F4}" type="pres">
      <dgm:prSet presAssocID="{D133E59E-F609-4A14-B9E0-5C689B9BC761}" presName="aSpace" presStyleCnt="0"/>
      <dgm:spPr/>
    </dgm:pt>
    <dgm:pt modelId="{126EFD2C-2258-47F7-ACB6-41541E52ED00}" type="pres">
      <dgm:prSet presAssocID="{1BFD9499-F4F8-4BF9-B7CC-E32A98CCD1EC}" presName="aNode" presStyleLbl="fgAcc1" presStyleIdx="4" presStyleCnt="6">
        <dgm:presLayoutVars>
          <dgm:bulletEnabled val="1"/>
        </dgm:presLayoutVars>
      </dgm:prSet>
      <dgm:spPr/>
      <dgm:t>
        <a:bodyPr/>
        <a:lstStyle/>
        <a:p>
          <a:endParaRPr lang="en-US"/>
        </a:p>
      </dgm:t>
    </dgm:pt>
    <dgm:pt modelId="{5841BC67-2A6E-4E6E-9EE2-DD9844EA67B8}" type="pres">
      <dgm:prSet presAssocID="{1BFD9499-F4F8-4BF9-B7CC-E32A98CCD1EC}" presName="aSpace" presStyleCnt="0"/>
      <dgm:spPr/>
    </dgm:pt>
    <dgm:pt modelId="{F9399557-2208-4F76-8593-CE81DCE56AB7}" type="pres">
      <dgm:prSet presAssocID="{E1ECE7E3-FA76-4BB7-8DD7-1541B62F9B5B}" presName="aNode" presStyleLbl="fgAcc1" presStyleIdx="5" presStyleCnt="6">
        <dgm:presLayoutVars>
          <dgm:bulletEnabled val="1"/>
        </dgm:presLayoutVars>
      </dgm:prSet>
      <dgm:spPr/>
      <dgm:t>
        <a:bodyPr/>
        <a:lstStyle/>
        <a:p>
          <a:endParaRPr lang="en-US"/>
        </a:p>
      </dgm:t>
    </dgm:pt>
    <dgm:pt modelId="{1D1647DF-01A0-436B-909D-C616B2BAA6E2}" type="pres">
      <dgm:prSet presAssocID="{E1ECE7E3-FA76-4BB7-8DD7-1541B62F9B5B}" presName="aSpace" presStyleCnt="0"/>
      <dgm:spPr/>
    </dgm:pt>
  </dgm:ptLst>
  <dgm:cxnLst>
    <dgm:cxn modelId="{083C7445-CC0B-49D5-81D9-3D4A809ED28C}" type="presOf" srcId="{7107B989-7426-48D4-B402-76F955DC1ACF}" destId="{2F54F5CF-99CC-4B24-A1D8-5E05772D3124}" srcOrd="0" destOrd="0" presId="urn:microsoft.com/office/officeart/2005/8/layout/pyramid2"/>
    <dgm:cxn modelId="{0E46489D-2B89-4698-84EE-65A4B97190BD}" srcId="{431D7D43-6E12-4190-9F18-B18FE488B02A}" destId="{E1ECE7E3-FA76-4BB7-8DD7-1541B62F9B5B}" srcOrd="5" destOrd="0" parTransId="{F7C51B6F-EEB6-4C13-81E0-DB93EECB4DCB}" sibTransId="{8AEEFA58-A976-4BAD-82CA-EDA852AB5D01}"/>
    <dgm:cxn modelId="{20D27B91-C149-40AC-88A8-D7C970A079E0}" srcId="{431D7D43-6E12-4190-9F18-B18FE488B02A}" destId="{D1047FB4-E57E-446C-BC32-49B26B25D55C}" srcOrd="0" destOrd="0" parTransId="{0A794BB6-6E42-4EB7-A76A-320A168E003B}" sibTransId="{75BF3BE9-093D-48B4-A11E-6A4F7D0CF235}"/>
    <dgm:cxn modelId="{D515DC1D-05B8-4A74-A54D-D06B7A8A5829}" srcId="{431D7D43-6E12-4190-9F18-B18FE488B02A}" destId="{EB447D56-5FC2-4D15-93F8-95364F8FC139}" srcOrd="1" destOrd="0" parTransId="{75B0F90C-32D7-447A-AD7F-A930688C4036}" sibTransId="{5EEBC4CE-0332-4F5E-9F55-34DF749A2060}"/>
    <dgm:cxn modelId="{C9923F16-8EE0-4568-9E6C-2173C34E2558}" srcId="{431D7D43-6E12-4190-9F18-B18FE488B02A}" destId="{D133E59E-F609-4A14-B9E0-5C689B9BC761}" srcOrd="3" destOrd="0" parTransId="{9173A420-BFFF-4AFB-90F4-F72F34621B01}" sibTransId="{3D16C263-3B88-412E-8707-8C3C6E5B6D3F}"/>
    <dgm:cxn modelId="{5EC8D139-4467-4CBD-9BAF-73AC994028F8}" srcId="{431D7D43-6E12-4190-9F18-B18FE488B02A}" destId="{7107B989-7426-48D4-B402-76F955DC1ACF}" srcOrd="2" destOrd="0" parTransId="{91043C2D-E295-42F7-A4D1-46D450A7803D}" sibTransId="{C7806E81-826C-46AF-BEED-E80851EC303C}"/>
    <dgm:cxn modelId="{6FA386FC-1F3B-4460-B1E0-F44BF7515A22}" srcId="{431D7D43-6E12-4190-9F18-B18FE488B02A}" destId="{1BFD9499-F4F8-4BF9-B7CC-E32A98CCD1EC}" srcOrd="4" destOrd="0" parTransId="{BD51E303-F02B-47FB-9922-9197281B904F}" sibTransId="{77A29098-2847-4793-BAA0-1A7153A02EF7}"/>
    <dgm:cxn modelId="{AEE9AF4B-923A-4763-B1DD-3C385308E5F7}" type="presOf" srcId="{1BFD9499-F4F8-4BF9-B7CC-E32A98CCD1EC}" destId="{126EFD2C-2258-47F7-ACB6-41541E52ED00}" srcOrd="0" destOrd="0" presId="urn:microsoft.com/office/officeart/2005/8/layout/pyramid2"/>
    <dgm:cxn modelId="{F44F697F-B1A1-42EE-9916-A6C7583B56AE}" type="presOf" srcId="{D1047FB4-E57E-446C-BC32-49B26B25D55C}" destId="{EE769E83-B78C-494D-98DB-0900CF4DC815}" srcOrd="0" destOrd="0" presId="urn:microsoft.com/office/officeart/2005/8/layout/pyramid2"/>
    <dgm:cxn modelId="{D6E4583F-0141-4CE5-AFAC-800C1E0B994B}" type="presOf" srcId="{D133E59E-F609-4A14-B9E0-5C689B9BC761}" destId="{99360CB7-0CA4-4258-A2FE-4F238010333F}" srcOrd="0" destOrd="0" presId="urn:microsoft.com/office/officeart/2005/8/layout/pyramid2"/>
    <dgm:cxn modelId="{B4B6A25F-E1C8-4B84-8685-9663B195B3CB}" type="presOf" srcId="{431D7D43-6E12-4190-9F18-B18FE488B02A}" destId="{C26D24D9-2F39-41ED-82C0-32649F8F708E}" srcOrd="0" destOrd="0" presId="urn:microsoft.com/office/officeart/2005/8/layout/pyramid2"/>
    <dgm:cxn modelId="{FB1BE6AF-F907-49FE-A1D5-6F0EDC8012B1}" type="presOf" srcId="{E1ECE7E3-FA76-4BB7-8DD7-1541B62F9B5B}" destId="{F9399557-2208-4F76-8593-CE81DCE56AB7}" srcOrd="0" destOrd="0" presId="urn:microsoft.com/office/officeart/2005/8/layout/pyramid2"/>
    <dgm:cxn modelId="{D3A7815B-BBF6-48E5-9C37-D37B820C5610}" type="presOf" srcId="{EB447D56-5FC2-4D15-93F8-95364F8FC139}" destId="{AFCC2BD0-97AA-40BF-B332-A0553CBC0EAE}" srcOrd="0" destOrd="0" presId="urn:microsoft.com/office/officeart/2005/8/layout/pyramid2"/>
    <dgm:cxn modelId="{2289587C-7094-46B8-B967-24203E74363D}" type="presParOf" srcId="{C26D24D9-2F39-41ED-82C0-32649F8F708E}" destId="{12E7AEE8-2FAD-4C9D-B166-D99314577342}" srcOrd="0" destOrd="0" presId="urn:microsoft.com/office/officeart/2005/8/layout/pyramid2"/>
    <dgm:cxn modelId="{114C023F-ACD9-4AA5-B2F2-425058C07D79}" type="presParOf" srcId="{C26D24D9-2F39-41ED-82C0-32649F8F708E}" destId="{58E54EAB-3E4E-4F43-8229-977F9AA723CD}" srcOrd="1" destOrd="0" presId="urn:microsoft.com/office/officeart/2005/8/layout/pyramid2"/>
    <dgm:cxn modelId="{ABBFD58F-451B-4175-8425-4BC02A386308}" type="presParOf" srcId="{58E54EAB-3E4E-4F43-8229-977F9AA723CD}" destId="{EE769E83-B78C-494D-98DB-0900CF4DC815}" srcOrd="0" destOrd="0" presId="urn:microsoft.com/office/officeart/2005/8/layout/pyramid2"/>
    <dgm:cxn modelId="{22DCE5BE-6961-4B5E-9C00-903F2EDADF5D}" type="presParOf" srcId="{58E54EAB-3E4E-4F43-8229-977F9AA723CD}" destId="{B60B0604-E1F8-41F6-B75C-E46706E97BF5}" srcOrd="1" destOrd="0" presId="urn:microsoft.com/office/officeart/2005/8/layout/pyramid2"/>
    <dgm:cxn modelId="{BE1C0A0E-D824-4CF6-8E43-92E07169162E}" type="presParOf" srcId="{58E54EAB-3E4E-4F43-8229-977F9AA723CD}" destId="{AFCC2BD0-97AA-40BF-B332-A0553CBC0EAE}" srcOrd="2" destOrd="0" presId="urn:microsoft.com/office/officeart/2005/8/layout/pyramid2"/>
    <dgm:cxn modelId="{CD6BC870-726A-4C38-8733-E52D097693D5}" type="presParOf" srcId="{58E54EAB-3E4E-4F43-8229-977F9AA723CD}" destId="{70FC08AB-6306-4E81-9979-CC17EAD2A3F7}" srcOrd="3" destOrd="0" presId="urn:microsoft.com/office/officeart/2005/8/layout/pyramid2"/>
    <dgm:cxn modelId="{558325A3-2715-4638-9315-CAF2ADD41172}" type="presParOf" srcId="{58E54EAB-3E4E-4F43-8229-977F9AA723CD}" destId="{2F54F5CF-99CC-4B24-A1D8-5E05772D3124}" srcOrd="4" destOrd="0" presId="urn:microsoft.com/office/officeart/2005/8/layout/pyramid2"/>
    <dgm:cxn modelId="{12E3C361-CE31-44D0-827E-3266E3572C73}" type="presParOf" srcId="{58E54EAB-3E4E-4F43-8229-977F9AA723CD}" destId="{BF969679-A367-4A79-BF26-917D9B4E9172}" srcOrd="5" destOrd="0" presId="urn:microsoft.com/office/officeart/2005/8/layout/pyramid2"/>
    <dgm:cxn modelId="{B4452ADB-0F3F-44F4-B6D8-D038C70D9CF5}" type="presParOf" srcId="{58E54EAB-3E4E-4F43-8229-977F9AA723CD}" destId="{99360CB7-0CA4-4258-A2FE-4F238010333F}" srcOrd="6" destOrd="0" presId="urn:microsoft.com/office/officeart/2005/8/layout/pyramid2"/>
    <dgm:cxn modelId="{8187CC24-A5AC-434F-A61B-4DCB79A35CCC}" type="presParOf" srcId="{58E54EAB-3E4E-4F43-8229-977F9AA723CD}" destId="{2939AE57-31FA-41D3-8C3C-A02B3F07B0F4}" srcOrd="7" destOrd="0" presId="urn:microsoft.com/office/officeart/2005/8/layout/pyramid2"/>
    <dgm:cxn modelId="{8148EF2D-37F6-4CE0-A96B-12D80CD83D8A}" type="presParOf" srcId="{58E54EAB-3E4E-4F43-8229-977F9AA723CD}" destId="{126EFD2C-2258-47F7-ACB6-41541E52ED00}" srcOrd="8" destOrd="0" presId="urn:microsoft.com/office/officeart/2005/8/layout/pyramid2"/>
    <dgm:cxn modelId="{8DFB8627-4D22-4750-A1DA-FF638075BC50}" type="presParOf" srcId="{58E54EAB-3E4E-4F43-8229-977F9AA723CD}" destId="{5841BC67-2A6E-4E6E-9EE2-DD9844EA67B8}" srcOrd="9" destOrd="0" presId="urn:microsoft.com/office/officeart/2005/8/layout/pyramid2"/>
    <dgm:cxn modelId="{B5D8FCDF-B48C-4C3A-922F-C9FE7B9A8E78}" type="presParOf" srcId="{58E54EAB-3E4E-4F43-8229-977F9AA723CD}" destId="{F9399557-2208-4F76-8593-CE81DCE56AB7}" srcOrd="10" destOrd="0" presId="urn:microsoft.com/office/officeart/2005/8/layout/pyramid2"/>
    <dgm:cxn modelId="{F81E2B09-2E3D-4481-8F13-EED444E93704}" type="presParOf" srcId="{58E54EAB-3E4E-4F43-8229-977F9AA723CD}" destId="{1D1647DF-01A0-436B-909D-C616B2BAA6E2}" srcOrd="11"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F5DD73F-A8E7-451F-94CB-CBA9E9A4D620}" type="doc">
      <dgm:prSet loTypeId="urn:microsoft.com/office/officeart/2005/8/layout/list1" loCatId="list" qsTypeId="urn:microsoft.com/office/officeart/2005/8/quickstyle/3d6" qsCatId="3D" csTypeId="urn:microsoft.com/office/officeart/2005/8/colors/colorful1#4" csCatId="colorful"/>
      <dgm:spPr/>
      <dgm:t>
        <a:bodyPr/>
        <a:lstStyle/>
        <a:p>
          <a:endParaRPr lang="en-US"/>
        </a:p>
      </dgm:t>
    </dgm:pt>
    <dgm:pt modelId="{C7CD73A7-9A43-41A2-ABC9-BB5A456A1383}">
      <dgm:prSet/>
      <dgm:spPr/>
      <dgm:t>
        <a:bodyPr/>
        <a:lstStyle/>
        <a:p>
          <a:pPr algn="ctr" rtl="1"/>
          <a:r>
            <a:rPr lang="fa-IR" dirty="0" smtClean="0">
              <a:cs typeface="B Zar" pitchFamily="2" charset="-78"/>
            </a:rPr>
            <a:t>رابطۀ رقابت</a:t>
          </a:r>
          <a:endParaRPr lang="en-US" dirty="0">
            <a:cs typeface="B Zar" pitchFamily="2" charset="-78"/>
          </a:endParaRPr>
        </a:p>
      </dgm:t>
    </dgm:pt>
    <dgm:pt modelId="{7E7FB314-9692-4B0D-98F7-5DDF55165394}" type="parTrans" cxnId="{041EDBBF-2016-4640-A466-F73755AAFF43}">
      <dgm:prSet/>
      <dgm:spPr/>
      <dgm:t>
        <a:bodyPr/>
        <a:lstStyle/>
        <a:p>
          <a:pPr algn="ctr"/>
          <a:endParaRPr lang="en-US">
            <a:cs typeface="B Zar" pitchFamily="2" charset="-78"/>
          </a:endParaRPr>
        </a:p>
      </dgm:t>
    </dgm:pt>
    <dgm:pt modelId="{77FC1B39-F59C-4BCD-AB50-909CFCB4F01B}" type="sibTrans" cxnId="{041EDBBF-2016-4640-A466-F73755AAFF43}">
      <dgm:prSet/>
      <dgm:spPr/>
      <dgm:t>
        <a:bodyPr/>
        <a:lstStyle/>
        <a:p>
          <a:pPr algn="ctr"/>
          <a:endParaRPr lang="en-US">
            <a:cs typeface="B Zar" pitchFamily="2" charset="-78"/>
          </a:endParaRPr>
        </a:p>
      </dgm:t>
    </dgm:pt>
    <dgm:pt modelId="{09E5318B-C54D-4143-8B42-3AFA3CA23FFB}">
      <dgm:prSet/>
      <dgm:spPr/>
      <dgm:t>
        <a:bodyPr/>
        <a:lstStyle/>
        <a:p>
          <a:pPr algn="ctr" rtl="1"/>
          <a:r>
            <a:rPr lang="fa-IR" dirty="0" smtClean="0">
              <a:cs typeface="B Zar" pitchFamily="2" charset="-78"/>
            </a:rPr>
            <a:t>رابطۀ مکمل‌بودن</a:t>
          </a:r>
          <a:endParaRPr lang="en-US" dirty="0">
            <a:cs typeface="B Zar" pitchFamily="2" charset="-78"/>
          </a:endParaRPr>
        </a:p>
      </dgm:t>
    </dgm:pt>
    <dgm:pt modelId="{FADFCC20-642B-41F0-AACA-7A8E2B5393CE}" type="parTrans" cxnId="{E1BEAFE8-7753-4164-BD48-CE1104541DA3}">
      <dgm:prSet/>
      <dgm:spPr/>
      <dgm:t>
        <a:bodyPr/>
        <a:lstStyle/>
        <a:p>
          <a:pPr algn="ctr"/>
          <a:endParaRPr lang="en-US">
            <a:cs typeface="B Zar" pitchFamily="2" charset="-78"/>
          </a:endParaRPr>
        </a:p>
      </dgm:t>
    </dgm:pt>
    <dgm:pt modelId="{BBDC1ACA-0BF2-4640-8D0D-92870F63E121}" type="sibTrans" cxnId="{E1BEAFE8-7753-4164-BD48-CE1104541DA3}">
      <dgm:prSet/>
      <dgm:spPr/>
      <dgm:t>
        <a:bodyPr/>
        <a:lstStyle/>
        <a:p>
          <a:pPr algn="ctr"/>
          <a:endParaRPr lang="en-US">
            <a:cs typeface="B Zar" pitchFamily="2" charset="-78"/>
          </a:endParaRPr>
        </a:p>
      </dgm:t>
    </dgm:pt>
    <dgm:pt modelId="{A99F9588-5F5D-4CF0-A29A-0FE7EE1D2939}">
      <dgm:prSet/>
      <dgm:spPr/>
      <dgm:t>
        <a:bodyPr/>
        <a:lstStyle/>
        <a:p>
          <a:pPr algn="ctr" rtl="1"/>
          <a:r>
            <a:rPr lang="fa-IR" dirty="0" smtClean="0">
              <a:cs typeface="B Zar" pitchFamily="2" charset="-78"/>
            </a:rPr>
            <a:t>تکامل مشترک</a:t>
          </a:r>
          <a:endParaRPr lang="en-US" dirty="0">
            <a:cs typeface="B Zar" pitchFamily="2" charset="-78"/>
          </a:endParaRPr>
        </a:p>
      </dgm:t>
    </dgm:pt>
    <dgm:pt modelId="{0EF1FD0A-FC85-4D4F-8E5A-F09FA39E5621}" type="parTrans" cxnId="{B9CE7213-9CEB-4259-8F63-900AF1574974}">
      <dgm:prSet/>
      <dgm:spPr/>
      <dgm:t>
        <a:bodyPr/>
        <a:lstStyle/>
        <a:p>
          <a:pPr algn="ctr"/>
          <a:endParaRPr lang="en-US">
            <a:cs typeface="B Zar" pitchFamily="2" charset="-78"/>
          </a:endParaRPr>
        </a:p>
      </dgm:t>
    </dgm:pt>
    <dgm:pt modelId="{D421EE1C-8EDC-4B43-A899-96B11BEC6AFB}" type="sibTrans" cxnId="{B9CE7213-9CEB-4259-8F63-900AF1574974}">
      <dgm:prSet/>
      <dgm:spPr/>
      <dgm:t>
        <a:bodyPr/>
        <a:lstStyle/>
        <a:p>
          <a:pPr algn="ctr"/>
          <a:endParaRPr lang="en-US">
            <a:cs typeface="B Zar" pitchFamily="2" charset="-78"/>
          </a:endParaRPr>
        </a:p>
      </dgm:t>
    </dgm:pt>
    <dgm:pt modelId="{68388FBA-EA6B-49A4-BE35-220B9F63911F}" type="pres">
      <dgm:prSet presAssocID="{3F5DD73F-A8E7-451F-94CB-CBA9E9A4D620}" presName="linear" presStyleCnt="0">
        <dgm:presLayoutVars>
          <dgm:dir/>
          <dgm:animLvl val="lvl"/>
          <dgm:resizeHandles val="exact"/>
        </dgm:presLayoutVars>
      </dgm:prSet>
      <dgm:spPr/>
      <dgm:t>
        <a:bodyPr/>
        <a:lstStyle/>
        <a:p>
          <a:endParaRPr lang="en-US"/>
        </a:p>
      </dgm:t>
    </dgm:pt>
    <dgm:pt modelId="{AF3C9923-6139-4694-861E-4141602AF61C}" type="pres">
      <dgm:prSet presAssocID="{C7CD73A7-9A43-41A2-ABC9-BB5A456A1383}" presName="parentLin" presStyleCnt="0"/>
      <dgm:spPr/>
    </dgm:pt>
    <dgm:pt modelId="{6F57800D-7E57-4EED-A810-6C060FE62140}" type="pres">
      <dgm:prSet presAssocID="{C7CD73A7-9A43-41A2-ABC9-BB5A456A1383}" presName="parentLeftMargin" presStyleLbl="node1" presStyleIdx="0" presStyleCnt="3"/>
      <dgm:spPr/>
      <dgm:t>
        <a:bodyPr/>
        <a:lstStyle/>
        <a:p>
          <a:endParaRPr lang="en-US"/>
        </a:p>
      </dgm:t>
    </dgm:pt>
    <dgm:pt modelId="{E2E65A2C-86B8-4243-8EE6-10AFE2E80544}" type="pres">
      <dgm:prSet presAssocID="{C7CD73A7-9A43-41A2-ABC9-BB5A456A1383}" presName="parentText" presStyleLbl="node1" presStyleIdx="0" presStyleCnt="3">
        <dgm:presLayoutVars>
          <dgm:chMax val="0"/>
          <dgm:bulletEnabled val="1"/>
        </dgm:presLayoutVars>
      </dgm:prSet>
      <dgm:spPr>
        <a:prstGeom prst="doubleWave">
          <a:avLst/>
        </a:prstGeom>
      </dgm:spPr>
      <dgm:t>
        <a:bodyPr/>
        <a:lstStyle/>
        <a:p>
          <a:endParaRPr lang="en-US"/>
        </a:p>
      </dgm:t>
    </dgm:pt>
    <dgm:pt modelId="{826416DA-1268-46CE-8855-E300D70705CF}" type="pres">
      <dgm:prSet presAssocID="{C7CD73A7-9A43-41A2-ABC9-BB5A456A1383}" presName="negativeSpace" presStyleCnt="0"/>
      <dgm:spPr/>
    </dgm:pt>
    <dgm:pt modelId="{86B13A33-ADB4-478A-8431-CA246CB4E434}" type="pres">
      <dgm:prSet presAssocID="{C7CD73A7-9A43-41A2-ABC9-BB5A456A1383}" presName="childText" presStyleLbl="conFgAcc1" presStyleIdx="0" presStyleCnt="3">
        <dgm:presLayoutVars>
          <dgm:bulletEnabled val="1"/>
        </dgm:presLayoutVars>
      </dgm:prSet>
      <dgm:spPr/>
    </dgm:pt>
    <dgm:pt modelId="{3AFA6499-7EBB-465F-9857-90A5D9F6D468}" type="pres">
      <dgm:prSet presAssocID="{77FC1B39-F59C-4BCD-AB50-909CFCB4F01B}" presName="spaceBetweenRectangles" presStyleCnt="0"/>
      <dgm:spPr/>
    </dgm:pt>
    <dgm:pt modelId="{E9E82F32-D992-4EE8-901A-38EF8BD38C01}" type="pres">
      <dgm:prSet presAssocID="{09E5318B-C54D-4143-8B42-3AFA3CA23FFB}" presName="parentLin" presStyleCnt="0"/>
      <dgm:spPr/>
    </dgm:pt>
    <dgm:pt modelId="{AD12C39E-4D33-436A-A76A-BE9D988CAE74}" type="pres">
      <dgm:prSet presAssocID="{09E5318B-C54D-4143-8B42-3AFA3CA23FFB}" presName="parentLeftMargin" presStyleLbl="node1" presStyleIdx="0" presStyleCnt="3"/>
      <dgm:spPr/>
      <dgm:t>
        <a:bodyPr/>
        <a:lstStyle/>
        <a:p>
          <a:endParaRPr lang="en-US"/>
        </a:p>
      </dgm:t>
    </dgm:pt>
    <dgm:pt modelId="{2C2E6A90-141C-4B45-8076-55703A3771F1}" type="pres">
      <dgm:prSet presAssocID="{09E5318B-C54D-4143-8B42-3AFA3CA23FFB}" presName="parentText" presStyleLbl="node1" presStyleIdx="1" presStyleCnt="3">
        <dgm:presLayoutVars>
          <dgm:chMax val="0"/>
          <dgm:bulletEnabled val="1"/>
        </dgm:presLayoutVars>
      </dgm:prSet>
      <dgm:spPr>
        <a:prstGeom prst="doubleWave">
          <a:avLst/>
        </a:prstGeom>
      </dgm:spPr>
      <dgm:t>
        <a:bodyPr/>
        <a:lstStyle/>
        <a:p>
          <a:endParaRPr lang="en-US"/>
        </a:p>
      </dgm:t>
    </dgm:pt>
    <dgm:pt modelId="{D66B49A8-6086-478F-9DDF-CA72143E960E}" type="pres">
      <dgm:prSet presAssocID="{09E5318B-C54D-4143-8B42-3AFA3CA23FFB}" presName="negativeSpace" presStyleCnt="0"/>
      <dgm:spPr/>
    </dgm:pt>
    <dgm:pt modelId="{68806329-EB9D-4F4C-990F-5452AB73F7B9}" type="pres">
      <dgm:prSet presAssocID="{09E5318B-C54D-4143-8B42-3AFA3CA23FFB}" presName="childText" presStyleLbl="conFgAcc1" presStyleIdx="1" presStyleCnt="3">
        <dgm:presLayoutVars>
          <dgm:bulletEnabled val="1"/>
        </dgm:presLayoutVars>
      </dgm:prSet>
      <dgm:spPr/>
    </dgm:pt>
    <dgm:pt modelId="{07483BF3-62F4-49CF-A8BE-1807559E4B15}" type="pres">
      <dgm:prSet presAssocID="{BBDC1ACA-0BF2-4640-8D0D-92870F63E121}" presName="spaceBetweenRectangles" presStyleCnt="0"/>
      <dgm:spPr/>
    </dgm:pt>
    <dgm:pt modelId="{8A6C0CFB-CCB4-4A52-AE51-4776769A0B59}" type="pres">
      <dgm:prSet presAssocID="{A99F9588-5F5D-4CF0-A29A-0FE7EE1D2939}" presName="parentLin" presStyleCnt="0"/>
      <dgm:spPr/>
    </dgm:pt>
    <dgm:pt modelId="{29C91C41-255F-41A1-91A0-738539860C86}" type="pres">
      <dgm:prSet presAssocID="{A99F9588-5F5D-4CF0-A29A-0FE7EE1D2939}" presName="parentLeftMargin" presStyleLbl="node1" presStyleIdx="1" presStyleCnt="3"/>
      <dgm:spPr/>
      <dgm:t>
        <a:bodyPr/>
        <a:lstStyle/>
        <a:p>
          <a:endParaRPr lang="en-US"/>
        </a:p>
      </dgm:t>
    </dgm:pt>
    <dgm:pt modelId="{2A8538C3-9042-4940-A27C-611B6A625793}" type="pres">
      <dgm:prSet presAssocID="{A99F9588-5F5D-4CF0-A29A-0FE7EE1D2939}" presName="parentText" presStyleLbl="node1" presStyleIdx="2" presStyleCnt="3">
        <dgm:presLayoutVars>
          <dgm:chMax val="0"/>
          <dgm:bulletEnabled val="1"/>
        </dgm:presLayoutVars>
      </dgm:prSet>
      <dgm:spPr>
        <a:prstGeom prst="doubleWave">
          <a:avLst/>
        </a:prstGeom>
      </dgm:spPr>
      <dgm:t>
        <a:bodyPr/>
        <a:lstStyle/>
        <a:p>
          <a:endParaRPr lang="en-US"/>
        </a:p>
      </dgm:t>
    </dgm:pt>
    <dgm:pt modelId="{6876C9AD-566E-49D3-AD35-E10C04315F0A}" type="pres">
      <dgm:prSet presAssocID="{A99F9588-5F5D-4CF0-A29A-0FE7EE1D2939}" presName="negativeSpace" presStyleCnt="0"/>
      <dgm:spPr/>
    </dgm:pt>
    <dgm:pt modelId="{9162266D-FE26-44D1-8D51-4FB44293B8DA}" type="pres">
      <dgm:prSet presAssocID="{A99F9588-5F5D-4CF0-A29A-0FE7EE1D2939}" presName="childText" presStyleLbl="conFgAcc1" presStyleIdx="2" presStyleCnt="3">
        <dgm:presLayoutVars>
          <dgm:bulletEnabled val="1"/>
        </dgm:presLayoutVars>
      </dgm:prSet>
      <dgm:spPr/>
    </dgm:pt>
  </dgm:ptLst>
  <dgm:cxnLst>
    <dgm:cxn modelId="{DC2EED07-BA77-4D40-8B89-379CED3CA7E7}" type="presOf" srcId="{09E5318B-C54D-4143-8B42-3AFA3CA23FFB}" destId="{2C2E6A90-141C-4B45-8076-55703A3771F1}" srcOrd="1" destOrd="0" presId="urn:microsoft.com/office/officeart/2005/8/layout/list1"/>
    <dgm:cxn modelId="{021D3AB7-3D63-41B5-8156-118A1E71EBE4}" type="presOf" srcId="{A99F9588-5F5D-4CF0-A29A-0FE7EE1D2939}" destId="{29C91C41-255F-41A1-91A0-738539860C86}" srcOrd="0" destOrd="0" presId="urn:microsoft.com/office/officeart/2005/8/layout/list1"/>
    <dgm:cxn modelId="{A8470867-8D3C-4EEA-9717-AFDE6288447F}" type="presOf" srcId="{09E5318B-C54D-4143-8B42-3AFA3CA23FFB}" destId="{AD12C39E-4D33-436A-A76A-BE9D988CAE74}" srcOrd="0" destOrd="0" presId="urn:microsoft.com/office/officeart/2005/8/layout/list1"/>
    <dgm:cxn modelId="{8D17882D-179C-4456-9187-36E78057E3DF}" type="presOf" srcId="{A99F9588-5F5D-4CF0-A29A-0FE7EE1D2939}" destId="{2A8538C3-9042-4940-A27C-611B6A625793}" srcOrd="1" destOrd="0" presId="urn:microsoft.com/office/officeart/2005/8/layout/list1"/>
    <dgm:cxn modelId="{E1BEAFE8-7753-4164-BD48-CE1104541DA3}" srcId="{3F5DD73F-A8E7-451F-94CB-CBA9E9A4D620}" destId="{09E5318B-C54D-4143-8B42-3AFA3CA23FFB}" srcOrd="1" destOrd="0" parTransId="{FADFCC20-642B-41F0-AACA-7A8E2B5393CE}" sibTransId="{BBDC1ACA-0BF2-4640-8D0D-92870F63E121}"/>
    <dgm:cxn modelId="{5A3C8C01-BBFB-4E8D-A6DF-BC809A8F0287}" type="presOf" srcId="{3F5DD73F-A8E7-451F-94CB-CBA9E9A4D620}" destId="{68388FBA-EA6B-49A4-BE35-220B9F63911F}" srcOrd="0" destOrd="0" presId="urn:microsoft.com/office/officeart/2005/8/layout/list1"/>
    <dgm:cxn modelId="{041EDBBF-2016-4640-A466-F73755AAFF43}" srcId="{3F5DD73F-A8E7-451F-94CB-CBA9E9A4D620}" destId="{C7CD73A7-9A43-41A2-ABC9-BB5A456A1383}" srcOrd="0" destOrd="0" parTransId="{7E7FB314-9692-4B0D-98F7-5DDF55165394}" sibTransId="{77FC1B39-F59C-4BCD-AB50-909CFCB4F01B}"/>
    <dgm:cxn modelId="{571E5F40-9EBB-4EF4-ADC8-5F4328786666}" type="presOf" srcId="{C7CD73A7-9A43-41A2-ABC9-BB5A456A1383}" destId="{6F57800D-7E57-4EED-A810-6C060FE62140}" srcOrd="0" destOrd="0" presId="urn:microsoft.com/office/officeart/2005/8/layout/list1"/>
    <dgm:cxn modelId="{F245A66D-14EF-4A70-BE21-2F688FDA5B23}" type="presOf" srcId="{C7CD73A7-9A43-41A2-ABC9-BB5A456A1383}" destId="{E2E65A2C-86B8-4243-8EE6-10AFE2E80544}" srcOrd="1" destOrd="0" presId="urn:microsoft.com/office/officeart/2005/8/layout/list1"/>
    <dgm:cxn modelId="{B9CE7213-9CEB-4259-8F63-900AF1574974}" srcId="{3F5DD73F-A8E7-451F-94CB-CBA9E9A4D620}" destId="{A99F9588-5F5D-4CF0-A29A-0FE7EE1D2939}" srcOrd="2" destOrd="0" parTransId="{0EF1FD0A-FC85-4D4F-8E5A-F09FA39E5621}" sibTransId="{D421EE1C-8EDC-4B43-A899-96B11BEC6AFB}"/>
    <dgm:cxn modelId="{E9A39DCF-718E-46B0-9B39-23CCD8EA56A4}" type="presParOf" srcId="{68388FBA-EA6B-49A4-BE35-220B9F63911F}" destId="{AF3C9923-6139-4694-861E-4141602AF61C}" srcOrd="0" destOrd="0" presId="urn:microsoft.com/office/officeart/2005/8/layout/list1"/>
    <dgm:cxn modelId="{9BFBFB75-3BDF-450E-99CE-6647E39D8495}" type="presParOf" srcId="{AF3C9923-6139-4694-861E-4141602AF61C}" destId="{6F57800D-7E57-4EED-A810-6C060FE62140}" srcOrd="0" destOrd="0" presId="urn:microsoft.com/office/officeart/2005/8/layout/list1"/>
    <dgm:cxn modelId="{849C856B-2D07-4796-BD3A-06C1C7BF4CF3}" type="presParOf" srcId="{AF3C9923-6139-4694-861E-4141602AF61C}" destId="{E2E65A2C-86B8-4243-8EE6-10AFE2E80544}" srcOrd="1" destOrd="0" presId="urn:microsoft.com/office/officeart/2005/8/layout/list1"/>
    <dgm:cxn modelId="{D67D28B8-605A-4339-81F8-861E15314ECF}" type="presParOf" srcId="{68388FBA-EA6B-49A4-BE35-220B9F63911F}" destId="{826416DA-1268-46CE-8855-E300D70705CF}" srcOrd="1" destOrd="0" presId="urn:microsoft.com/office/officeart/2005/8/layout/list1"/>
    <dgm:cxn modelId="{4EA2F32F-E5FE-4038-B249-E9377039F59F}" type="presParOf" srcId="{68388FBA-EA6B-49A4-BE35-220B9F63911F}" destId="{86B13A33-ADB4-478A-8431-CA246CB4E434}" srcOrd="2" destOrd="0" presId="urn:microsoft.com/office/officeart/2005/8/layout/list1"/>
    <dgm:cxn modelId="{216057FC-D221-4BB3-8030-B83658638EFC}" type="presParOf" srcId="{68388FBA-EA6B-49A4-BE35-220B9F63911F}" destId="{3AFA6499-7EBB-465F-9857-90A5D9F6D468}" srcOrd="3" destOrd="0" presId="urn:microsoft.com/office/officeart/2005/8/layout/list1"/>
    <dgm:cxn modelId="{3CB82E2D-4D59-4E26-81A8-882441028BB4}" type="presParOf" srcId="{68388FBA-EA6B-49A4-BE35-220B9F63911F}" destId="{E9E82F32-D992-4EE8-901A-38EF8BD38C01}" srcOrd="4" destOrd="0" presId="urn:microsoft.com/office/officeart/2005/8/layout/list1"/>
    <dgm:cxn modelId="{03D18347-E611-4CE4-B4F7-19BB479122B9}" type="presParOf" srcId="{E9E82F32-D992-4EE8-901A-38EF8BD38C01}" destId="{AD12C39E-4D33-436A-A76A-BE9D988CAE74}" srcOrd="0" destOrd="0" presId="urn:microsoft.com/office/officeart/2005/8/layout/list1"/>
    <dgm:cxn modelId="{BAF9FF8C-2E10-4D69-8707-A92490C25152}" type="presParOf" srcId="{E9E82F32-D992-4EE8-901A-38EF8BD38C01}" destId="{2C2E6A90-141C-4B45-8076-55703A3771F1}" srcOrd="1" destOrd="0" presId="urn:microsoft.com/office/officeart/2005/8/layout/list1"/>
    <dgm:cxn modelId="{CC8CC527-D92B-4D5F-B051-DE373922D14A}" type="presParOf" srcId="{68388FBA-EA6B-49A4-BE35-220B9F63911F}" destId="{D66B49A8-6086-478F-9DDF-CA72143E960E}" srcOrd="5" destOrd="0" presId="urn:microsoft.com/office/officeart/2005/8/layout/list1"/>
    <dgm:cxn modelId="{5B390403-A0FA-4C74-B05D-3227F95D95E2}" type="presParOf" srcId="{68388FBA-EA6B-49A4-BE35-220B9F63911F}" destId="{68806329-EB9D-4F4C-990F-5452AB73F7B9}" srcOrd="6" destOrd="0" presId="urn:microsoft.com/office/officeart/2005/8/layout/list1"/>
    <dgm:cxn modelId="{10D82894-9B17-4522-8711-262FEFAA6C5F}" type="presParOf" srcId="{68388FBA-EA6B-49A4-BE35-220B9F63911F}" destId="{07483BF3-62F4-49CF-A8BE-1807559E4B15}" srcOrd="7" destOrd="0" presId="urn:microsoft.com/office/officeart/2005/8/layout/list1"/>
    <dgm:cxn modelId="{F3C25413-8444-4751-A45F-1AD9D922B215}" type="presParOf" srcId="{68388FBA-EA6B-49A4-BE35-220B9F63911F}" destId="{8A6C0CFB-CCB4-4A52-AE51-4776769A0B59}" srcOrd="8" destOrd="0" presId="urn:microsoft.com/office/officeart/2005/8/layout/list1"/>
    <dgm:cxn modelId="{1E5BF2A6-F120-4097-8DDE-D89A14F1A8E2}" type="presParOf" srcId="{8A6C0CFB-CCB4-4A52-AE51-4776769A0B59}" destId="{29C91C41-255F-41A1-91A0-738539860C86}" srcOrd="0" destOrd="0" presId="urn:microsoft.com/office/officeart/2005/8/layout/list1"/>
    <dgm:cxn modelId="{6709EA17-636A-4044-BA8A-9E76F2919870}" type="presParOf" srcId="{8A6C0CFB-CCB4-4A52-AE51-4776769A0B59}" destId="{2A8538C3-9042-4940-A27C-611B6A625793}" srcOrd="1" destOrd="0" presId="urn:microsoft.com/office/officeart/2005/8/layout/list1"/>
    <dgm:cxn modelId="{3DE83307-03D5-4A58-B2BE-07469E804817}" type="presParOf" srcId="{68388FBA-EA6B-49A4-BE35-220B9F63911F}" destId="{6876C9AD-566E-49D3-AD35-E10C04315F0A}" srcOrd="9" destOrd="0" presId="urn:microsoft.com/office/officeart/2005/8/layout/list1"/>
    <dgm:cxn modelId="{538425AB-BF94-44FD-829D-52CECFA10052}" type="presParOf" srcId="{68388FBA-EA6B-49A4-BE35-220B9F63911F}" destId="{9162266D-FE26-44D1-8D51-4FB44293B8DA}"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5ABDCC-00C7-428F-8D37-C8254BA18A38}" type="doc">
      <dgm:prSet loTypeId="urn:microsoft.com/office/officeart/2005/8/layout/process3" loCatId="process" qsTypeId="urn:microsoft.com/office/officeart/2005/8/quickstyle/3d1" qsCatId="3D" csTypeId="urn:microsoft.com/office/officeart/2005/8/colors/accent2_1" csCatId="accent2" phldr="1"/>
      <dgm:spPr/>
      <dgm:t>
        <a:bodyPr/>
        <a:lstStyle/>
        <a:p>
          <a:endParaRPr lang="en-US"/>
        </a:p>
      </dgm:t>
    </dgm:pt>
    <dgm:pt modelId="{00B7B801-57B0-4B48-8283-FA3D9B73738D}">
      <dgm:prSet/>
      <dgm:spPr/>
      <dgm:t>
        <a:bodyPr/>
        <a:lstStyle/>
        <a:p>
          <a:pPr algn="ctr" rtl="1"/>
          <a:r>
            <a:rPr lang="fa-IR" dirty="0" smtClean="0">
              <a:cs typeface="B Titr" pitchFamily="2" charset="-78"/>
            </a:rPr>
            <a:t>تقسيم‌بندي بازارهاي مالي اعتباري است:</a:t>
          </a:r>
          <a:endParaRPr lang="en-US" dirty="0">
            <a:cs typeface="B Titr" pitchFamily="2" charset="-78"/>
          </a:endParaRPr>
        </a:p>
      </dgm:t>
    </dgm:pt>
    <dgm:pt modelId="{ADDF6040-620E-4150-B294-8318D07E6FD8}" type="parTrans" cxnId="{1EC6A7FA-19A9-4280-A3D6-A08A174EE917}">
      <dgm:prSet/>
      <dgm:spPr/>
      <dgm:t>
        <a:bodyPr/>
        <a:lstStyle/>
        <a:p>
          <a:endParaRPr lang="en-US"/>
        </a:p>
      </dgm:t>
    </dgm:pt>
    <dgm:pt modelId="{94861791-3BEA-40E2-8DB4-071541F27E40}" type="sibTrans" cxnId="{1EC6A7FA-19A9-4280-A3D6-A08A174EE917}">
      <dgm:prSet/>
      <dgm:spPr/>
      <dgm:t>
        <a:bodyPr/>
        <a:lstStyle/>
        <a:p>
          <a:endParaRPr lang="en-US"/>
        </a:p>
      </dgm:t>
    </dgm:pt>
    <dgm:pt modelId="{A7A6FCBE-412C-4736-8658-0B6C41641E30}">
      <dgm:prSet/>
      <dgm:spPr/>
      <dgm:t>
        <a:bodyPr/>
        <a:lstStyle/>
        <a:p>
          <a:pPr rtl="1"/>
          <a:r>
            <a:rPr lang="fa-IR" dirty="0" smtClean="0">
              <a:cs typeface="B Zar" pitchFamily="2" charset="-78"/>
            </a:rPr>
            <a:t>بانک‌ها وام‌های رهنی 30 ساله می‌فروشند.</a:t>
          </a:r>
          <a:endParaRPr lang="en-US" dirty="0">
            <a:cs typeface="B Zar" pitchFamily="2" charset="-78"/>
          </a:endParaRPr>
        </a:p>
      </dgm:t>
    </dgm:pt>
    <dgm:pt modelId="{53993318-4070-4070-8157-A8E57BB1A122}" type="parTrans" cxnId="{465EB79B-2FF7-44C0-9642-70F6FE9C9272}">
      <dgm:prSet/>
      <dgm:spPr/>
      <dgm:t>
        <a:bodyPr/>
        <a:lstStyle/>
        <a:p>
          <a:endParaRPr lang="en-US"/>
        </a:p>
      </dgm:t>
    </dgm:pt>
    <dgm:pt modelId="{F571230A-3903-45C6-95BA-CDE88D4ADB9A}" type="sibTrans" cxnId="{465EB79B-2FF7-44C0-9642-70F6FE9C9272}">
      <dgm:prSet/>
      <dgm:spPr/>
      <dgm:t>
        <a:bodyPr/>
        <a:lstStyle/>
        <a:p>
          <a:endParaRPr lang="en-US"/>
        </a:p>
      </dgm:t>
    </dgm:pt>
    <dgm:pt modelId="{C9CD894D-E987-4ED6-958B-9E2873B4923E}">
      <dgm:prSet/>
      <dgm:spPr/>
      <dgm:t>
        <a:bodyPr/>
        <a:lstStyle/>
        <a:p>
          <a:pPr rtl="1"/>
          <a:r>
            <a:rPr lang="fa-IR" dirty="0" smtClean="0">
              <a:cs typeface="B Zar" pitchFamily="2" charset="-78"/>
            </a:rPr>
            <a:t>بورس‌ها اوراق قرضۀ کوتاه مدت (کمتر از یک سال) می‌فروشند.</a:t>
          </a:r>
          <a:endParaRPr lang="en-US" dirty="0">
            <a:cs typeface="B Zar" pitchFamily="2" charset="-78"/>
          </a:endParaRPr>
        </a:p>
      </dgm:t>
    </dgm:pt>
    <dgm:pt modelId="{8E8A6C6F-9ECF-4BBB-9560-7C506EDDCDD1}" type="parTrans" cxnId="{B5AC30FE-D343-4D02-8868-69451D310154}">
      <dgm:prSet/>
      <dgm:spPr/>
      <dgm:t>
        <a:bodyPr/>
        <a:lstStyle/>
        <a:p>
          <a:endParaRPr lang="en-US"/>
        </a:p>
      </dgm:t>
    </dgm:pt>
    <dgm:pt modelId="{BAC994EA-3DE5-40A5-B36B-8244215B5E4C}" type="sibTrans" cxnId="{B5AC30FE-D343-4D02-8868-69451D310154}">
      <dgm:prSet/>
      <dgm:spPr/>
      <dgm:t>
        <a:bodyPr/>
        <a:lstStyle/>
        <a:p>
          <a:endParaRPr lang="en-US"/>
        </a:p>
      </dgm:t>
    </dgm:pt>
    <dgm:pt modelId="{3EF98D31-8721-4BD1-B89D-B242189C1C47}">
      <dgm:prSet/>
      <dgm:spPr/>
      <dgm:t>
        <a:bodyPr/>
        <a:lstStyle/>
        <a:p>
          <a:pPr rtl="1"/>
          <a:r>
            <a:rPr lang="fa-IR" dirty="0" smtClean="0">
              <a:cs typeface="B Zar" pitchFamily="2" charset="-78"/>
            </a:rPr>
            <a:t>شرکت‌ها برای سرمایه‌گذاری بلندمدت به بانک‌ها مراجعه می‌کنند.</a:t>
          </a:r>
          <a:endParaRPr lang="en-US" dirty="0">
            <a:cs typeface="B Zar" pitchFamily="2" charset="-78"/>
          </a:endParaRPr>
        </a:p>
      </dgm:t>
    </dgm:pt>
    <dgm:pt modelId="{A368229B-48D2-4B98-858F-1A193F5FED29}" type="parTrans" cxnId="{2DDD387B-340D-4D2C-9FF2-B5545E8DAC2C}">
      <dgm:prSet/>
      <dgm:spPr/>
      <dgm:t>
        <a:bodyPr/>
        <a:lstStyle/>
        <a:p>
          <a:endParaRPr lang="en-US"/>
        </a:p>
      </dgm:t>
    </dgm:pt>
    <dgm:pt modelId="{46347562-2C08-42A5-9AF6-307FD312F164}" type="sibTrans" cxnId="{2DDD387B-340D-4D2C-9FF2-B5545E8DAC2C}">
      <dgm:prSet/>
      <dgm:spPr/>
      <dgm:t>
        <a:bodyPr/>
        <a:lstStyle/>
        <a:p>
          <a:endParaRPr lang="en-US"/>
        </a:p>
      </dgm:t>
    </dgm:pt>
    <dgm:pt modelId="{F8480D03-2A4B-4092-9BAC-5E2106F0E493}">
      <dgm:prSet/>
      <dgm:spPr/>
      <dgm:t>
        <a:bodyPr/>
        <a:lstStyle/>
        <a:p>
          <a:pPr rtl="1"/>
          <a:r>
            <a:rPr lang="fa-IR" dirty="0" smtClean="0">
              <a:cs typeface="B Zar" pitchFamily="2" charset="-78"/>
            </a:rPr>
            <a:t>شرکت‌ها برای تأمین سرمایه در گردش به بورس مراجعه می‌کنند.</a:t>
          </a:r>
          <a:endParaRPr lang="fa-IR" dirty="0">
            <a:cs typeface="B Zar" pitchFamily="2" charset="-78"/>
          </a:endParaRPr>
        </a:p>
      </dgm:t>
    </dgm:pt>
    <dgm:pt modelId="{822C7E70-DF98-428B-BFEA-B298C22BD59B}" type="parTrans" cxnId="{A72F8CAC-0AB0-4768-B6F0-5CE59F5B99C4}">
      <dgm:prSet/>
      <dgm:spPr/>
      <dgm:t>
        <a:bodyPr/>
        <a:lstStyle/>
        <a:p>
          <a:endParaRPr lang="en-US"/>
        </a:p>
      </dgm:t>
    </dgm:pt>
    <dgm:pt modelId="{B2371A64-F5D1-48E8-80B2-6B0E668DD49E}" type="sibTrans" cxnId="{A72F8CAC-0AB0-4768-B6F0-5CE59F5B99C4}">
      <dgm:prSet/>
      <dgm:spPr/>
      <dgm:t>
        <a:bodyPr/>
        <a:lstStyle/>
        <a:p>
          <a:endParaRPr lang="en-US"/>
        </a:p>
      </dgm:t>
    </dgm:pt>
    <dgm:pt modelId="{2C8C0607-A662-4169-8162-6B0EBF475C61}" type="pres">
      <dgm:prSet presAssocID="{705ABDCC-00C7-428F-8D37-C8254BA18A38}" presName="linearFlow" presStyleCnt="0">
        <dgm:presLayoutVars>
          <dgm:dir/>
          <dgm:animLvl val="lvl"/>
          <dgm:resizeHandles val="exact"/>
        </dgm:presLayoutVars>
      </dgm:prSet>
      <dgm:spPr/>
      <dgm:t>
        <a:bodyPr/>
        <a:lstStyle/>
        <a:p>
          <a:endParaRPr lang="en-US"/>
        </a:p>
      </dgm:t>
    </dgm:pt>
    <dgm:pt modelId="{A9783249-67AF-4795-BBC1-277619AB2909}" type="pres">
      <dgm:prSet presAssocID="{00B7B801-57B0-4B48-8283-FA3D9B73738D}" presName="composite" presStyleCnt="0"/>
      <dgm:spPr/>
    </dgm:pt>
    <dgm:pt modelId="{7AA2C9FF-B715-4DCA-A156-E3EDFEFBEA84}" type="pres">
      <dgm:prSet presAssocID="{00B7B801-57B0-4B48-8283-FA3D9B73738D}" presName="parTx" presStyleLbl="node1" presStyleIdx="0" presStyleCnt="1">
        <dgm:presLayoutVars>
          <dgm:chMax val="0"/>
          <dgm:chPref val="0"/>
          <dgm:bulletEnabled val="1"/>
        </dgm:presLayoutVars>
      </dgm:prSet>
      <dgm:spPr/>
      <dgm:t>
        <a:bodyPr/>
        <a:lstStyle/>
        <a:p>
          <a:endParaRPr lang="en-US"/>
        </a:p>
      </dgm:t>
    </dgm:pt>
    <dgm:pt modelId="{B81F8A28-7F2C-4D5C-A581-99DDA73530BC}" type="pres">
      <dgm:prSet presAssocID="{00B7B801-57B0-4B48-8283-FA3D9B73738D}" presName="parSh" presStyleLbl="node1" presStyleIdx="0" presStyleCnt="1"/>
      <dgm:spPr/>
      <dgm:t>
        <a:bodyPr/>
        <a:lstStyle/>
        <a:p>
          <a:endParaRPr lang="en-US"/>
        </a:p>
      </dgm:t>
    </dgm:pt>
    <dgm:pt modelId="{DE6533EF-91C2-488E-93F3-BF3609BF89B9}" type="pres">
      <dgm:prSet presAssocID="{00B7B801-57B0-4B48-8283-FA3D9B73738D}"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B5AC30FE-D343-4D02-8868-69451D310154}" srcId="{00B7B801-57B0-4B48-8283-FA3D9B73738D}" destId="{C9CD894D-E987-4ED6-958B-9E2873B4923E}" srcOrd="1" destOrd="0" parTransId="{8E8A6C6F-9ECF-4BBB-9560-7C506EDDCDD1}" sibTransId="{BAC994EA-3DE5-40A5-B36B-8244215B5E4C}"/>
    <dgm:cxn modelId="{A72F8CAC-0AB0-4768-B6F0-5CE59F5B99C4}" srcId="{00B7B801-57B0-4B48-8283-FA3D9B73738D}" destId="{F8480D03-2A4B-4092-9BAC-5E2106F0E493}" srcOrd="3" destOrd="0" parTransId="{822C7E70-DF98-428B-BFEA-B298C22BD59B}" sibTransId="{B2371A64-F5D1-48E8-80B2-6B0E668DD49E}"/>
    <dgm:cxn modelId="{3048643E-5F56-4DA1-92A5-637E86B4F0B0}" type="presOf" srcId="{00B7B801-57B0-4B48-8283-FA3D9B73738D}" destId="{B81F8A28-7F2C-4D5C-A581-99DDA73530BC}" srcOrd="1" destOrd="0" presId="urn:microsoft.com/office/officeart/2005/8/layout/process3"/>
    <dgm:cxn modelId="{1EC6A7FA-19A9-4280-A3D6-A08A174EE917}" srcId="{705ABDCC-00C7-428F-8D37-C8254BA18A38}" destId="{00B7B801-57B0-4B48-8283-FA3D9B73738D}" srcOrd="0" destOrd="0" parTransId="{ADDF6040-620E-4150-B294-8318D07E6FD8}" sibTransId="{94861791-3BEA-40E2-8DB4-071541F27E40}"/>
    <dgm:cxn modelId="{9C184752-70D5-4DC7-9438-A904002F454D}" type="presOf" srcId="{705ABDCC-00C7-428F-8D37-C8254BA18A38}" destId="{2C8C0607-A662-4169-8162-6B0EBF475C61}" srcOrd="0" destOrd="0" presId="urn:microsoft.com/office/officeart/2005/8/layout/process3"/>
    <dgm:cxn modelId="{F4760982-356E-4E96-9BB5-4B08B51EA2E0}" type="presOf" srcId="{3EF98D31-8721-4BD1-B89D-B242189C1C47}" destId="{DE6533EF-91C2-488E-93F3-BF3609BF89B9}" srcOrd="0" destOrd="2" presId="urn:microsoft.com/office/officeart/2005/8/layout/process3"/>
    <dgm:cxn modelId="{5A8408E9-FD2E-4F4A-B455-E45C41E19133}" type="presOf" srcId="{A7A6FCBE-412C-4736-8658-0B6C41641E30}" destId="{DE6533EF-91C2-488E-93F3-BF3609BF89B9}" srcOrd="0" destOrd="0" presId="urn:microsoft.com/office/officeart/2005/8/layout/process3"/>
    <dgm:cxn modelId="{465EB79B-2FF7-44C0-9642-70F6FE9C9272}" srcId="{00B7B801-57B0-4B48-8283-FA3D9B73738D}" destId="{A7A6FCBE-412C-4736-8658-0B6C41641E30}" srcOrd="0" destOrd="0" parTransId="{53993318-4070-4070-8157-A8E57BB1A122}" sibTransId="{F571230A-3903-45C6-95BA-CDE88D4ADB9A}"/>
    <dgm:cxn modelId="{59A3CDC5-D53D-4577-9F86-7EB464946ADC}" type="presOf" srcId="{00B7B801-57B0-4B48-8283-FA3D9B73738D}" destId="{7AA2C9FF-B715-4DCA-A156-E3EDFEFBEA84}" srcOrd="0" destOrd="0" presId="urn:microsoft.com/office/officeart/2005/8/layout/process3"/>
    <dgm:cxn modelId="{52D66469-FFEC-4F3F-AF19-C3C8141B6C52}" type="presOf" srcId="{C9CD894D-E987-4ED6-958B-9E2873B4923E}" destId="{DE6533EF-91C2-488E-93F3-BF3609BF89B9}" srcOrd="0" destOrd="1" presId="urn:microsoft.com/office/officeart/2005/8/layout/process3"/>
    <dgm:cxn modelId="{12E51884-F9E8-4CC4-AE12-6B6529C9D61C}" type="presOf" srcId="{F8480D03-2A4B-4092-9BAC-5E2106F0E493}" destId="{DE6533EF-91C2-488E-93F3-BF3609BF89B9}" srcOrd="0" destOrd="3" presId="urn:microsoft.com/office/officeart/2005/8/layout/process3"/>
    <dgm:cxn modelId="{2DDD387B-340D-4D2C-9FF2-B5545E8DAC2C}" srcId="{00B7B801-57B0-4B48-8283-FA3D9B73738D}" destId="{3EF98D31-8721-4BD1-B89D-B242189C1C47}" srcOrd="2" destOrd="0" parTransId="{A368229B-48D2-4B98-858F-1A193F5FED29}" sibTransId="{46347562-2C08-42A5-9AF6-307FD312F164}"/>
    <dgm:cxn modelId="{45C6EE93-71A6-4174-9A86-E954CC62FC1E}" type="presParOf" srcId="{2C8C0607-A662-4169-8162-6B0EBF475C61}" destId="{A9783249-67AF-4795-BBC1-277619AB2909}" srcOrd="0" destOrd="0" presId="urn:microsoft.com/office/officeart/2005/8/layout/process3"/>
    <dgm:cxn modelId="{5AB81E82-E0F3-46FE-AFA1-D6F02F9D5FF4}" type="presParOf" srcId="{A9783249-67AF-4795-BBC1-277619AB2909}" destId="{7AA2C9FF-B715-4DCA-A156-E3EDFEFBEA84}" srcOrd="0" destOrd="0" presId="urn:microsoft.com/office/officeart/2005/8/layout/process3"/>
    <dgm:cxn modelId="{36FF5E07-71F3-44D7-8E96-25256B3309DA}" type="presParOf" srcId="{A9783249-67AF-4795-BBC1-277619AB2909}" destId="{B81F8A28-7F2C-4D5C-A581-99DDA73530BC}" srcOrd="1" destOrd="0" presId="urn:microsoft.com/office/officeart/2005/8/layout/process3"/>
    <dgm:cxn modelId="{F09CA206-9449-4ACF-B703-89A3EE53D07E}" type="presParOf" srcId="{A9783249-67AF-4795-BBC1-277619AB2909}" destId="{DE6533EF-91C2-488E-93F3-BF3609BF89B9}"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B4BB50F-3DDE-45B1-93B1-478B9FA19F1D}"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EE6BB323-6521-4F48-A181-1DA40EE49B40}">
      <dgm:prSet/>
      <dgm:spPr/>
      <dgm:t>
        <a:bodyPr/>
        <a:lstStyle/>
        <a:p>
          <a:pPr algn="ctr" rtl="1"/>
          <a:r>
            <a:rPr lang="fa-IR" smtClean="0">
              <a:cs typeface="B Zar" pitchFamily="2" charset="-78"/>
            </a:rPr>
            <a:t>رابطۀ رقابت</a:t>
          </a:r>
          <a:endParaRPr lang="en-US">
            <a:cs typeface="B Zar" pitchFamily="2" charset="-78"/>
          </a:endParaRPr>
        </a:p>
      </dgm:t>
    </dgm:pt>
    <dgm:pt modelId="{67607893-584F-4F4C-8E5D-AAC25C83FDAA}" type="parTrans" cxnId="{34FE097F-24E9-453D-AF43-52AABAA0DA0E}">
      <dgm:prSet/>
      <dgm:spPr/>
      <dgm:t>
        <a:bodyPr/>
        <a:lstStyle/>
        <a:p>
          <a:endParaRPr lang="en-US">
            <a:cs typeface="B Zar" pitchFamily="2" charset="-78"/>
          </a:endParaRPr>
        </a:p>
      </dgm:t>
    </dgm:pt>
    <dgm:pt modelId="{726439E5-7C1E-4168-B9F0-BA3FE8AEE2B9}" type="sibTrans" cxnId="{34FE097F-24E9-453D-AF43-52AABAA0DA0E}">
      <dgm:prSet/>
      <dgm:spPr/>
      <dgm:t>
        <a:bodyPr/>
        <a:lstStyle/>
        <a:p>
          <a:endParaRPr lang="en-US">
            <a:cs typeface="B Zar" pitchFamily="2" charset="-78"/>
          </a:endParaRPr>
        </a:p>
      </dgm:t>
    </dgm:pt>
    <dgm:pt modelId="{969665A2-0DE2-423D-97E4-1C1993B75630}">
      <dgm:prSet/>
      <dgm:spPr/>
      <dgm:t>
        <a:bodyPr/>
        <a:lstStyle/>
        <a:p>
          <a:pPr algn="justLow" rtl="1"/>
          <a:r>
            <a:rPr lang="fa-IR" smtClean="0">
              <a:cs typeface="B Zar" pitchFamily="2" charset="-78"/>
            </a:rPr>
            <a:t>بانک‌ها و بازار سرمایه در تأمین مالی رقیب یکدیگرند.</a:t>
          </a:r>
          <a:endParaRPr lang="en-US">
            <a:cs typeface="B Zar" pitchFamily="2" charset="-78"/>
          </a:endParaRPr>
        </a:p>
      </dgm:t>
    </dgm:pt>
    <dgm:pt modelId="{E6FD9CBD-B79F-4527-B006-F7552AF4BBA7}" type="parTrans" cxnId="{FE232B8A-9085-41D1-A867-0D5F7ED7CBA6}">
      <dgm:prSet/>
      <dgm:spPr/>
      <dgm:t>
        <a:bodyPr/>
        <a:lstStyle/>
        <a:p>
          <a:endParaRPr lang="en-US">
            <a:cs typeface="B Zar" pitchFamily="2" charset="-78"/>
          </a:endParaRPr>
        </a:p>
      </dgm:t>
    </dgm:pt>
    <dgm:pt modelId="{D6E8A138-4F63-4022-84C1-9E9D20CD83ED}" type="sibTrans" cxnId="{FE232B8A-9085-41D1-A867-0D5F7ED7CBA6}">
      <dgm:prSet/>
      <dgm:spPr/>
      <dgm:t>
        <a:bodyPr/>
        <a:lstStyle/>
        <a:p>
          <a:endParaRPr lang="en-US">
            <a:cs typeface="B Zar" pitchFamily="2" charset="-78"/>
          </a:endParaRPr>
        </a:p>
      </dgm:t>
    </dgm:pt>
    <dgm:pt modelId="{E186263F-4465-4720-8B86-DFD08B79CBF7}">
      <dgm:prSet/>
      <dgm:spPr/>
      <dgm:t>
        <a:bodyPr/>
        <a:lstStyle/>
        <a:p>
          <a:pPr algn="justLow" rtl="1"/>
          <a:r>
            <a:rPr lang="fa-IR" smtClean="0">
              <a:cs typeface="B Zar" pitchFamily="2" charset="-78"/>
            </a:rPr>
            <a:t>هرکدام به هزینۀ عدم‌توسعۀ دیگری توسعه می‌یابند.</a:t>
          </a:r>
          <a:endParaRPr lang="en-US">
            <a:cs typeface="B Zar" pitchFamily="2" charset="-78"/>
          </a:endParaRPr>
        </a:p>
      </dgm:t>
    </dgm:pt>
    <dgm:pt modelId="{8883D224-37CE-4400-9F76-35D4C8028904}" type="parTrans" cxnId="{6F26A0BB-54D9-45A5-98BC-87D528D104BB}">
      <dgm:prSet/>
      <dgm:spPr/>
      <dgm:t>
        <a:bodyPr/>
        <a:lstStyle/>
        <a:p>
          <a:endParaRPr lang="en-US">
            <a:cs typeface="B Zar" pitchFamily="2" charset="-78"/>
          </a:endParaRPr>
        </a:p>
      </dgm:t>
    </dgm:pt>
    <dgm:pt modelId="{DCEBBF63-671D-4CBC-9B1B-FD8134A52AD7}" type="sibTrans" cxnId="{6F26A0BB-54D9-45A5-98BC-87D528D104BB}">
      <dgm:prSet/>
      <dgm:spPr/>
      <dgm:t>
        <a:bodyPr/>
        <a:lstStyle/>
        <a:p>
          <a:endParaRPr lang="en-US">
            <a:cs typeface="B Zar" pitchFamily="2" charset="-78"/>
          </a:endParaRPr>
        </a:p>
      </dgm:t>
    </dgm:pt>
    <dgm:pt modelId="{0EBEAE55-4D8C-4A93-A79F-27A533E9D337}">
      <dgm:prSet/>
      <dgm:spPr/>
      <dgm:t>
        <a:bodyPr/>
        <a:lstStyle/>
        <a:p>
          <a:pPr algn="justLow" rtl="1"/>
          <a:r>
            <a:rPr lang="fa-IR" smtClean="0">
              <a:cs typeface="B Zar" pitchFamily="2" charset="-78"/>
            </a:rPr>
            <a:t>با توجه به نقش هرکدام، قانون‌گذاران به‌دنبال ایجاد توازن در توسعۀ هر دو اند.</a:t>
          </a:r>
          <a:endParaRPr lang="en-US">
            <a:cs typeface="B Zar" pitchFamily="2" charset="-78"/>
          </a:endParaRPr>
        </a:p>
      </dgm:t>
    </dgm:pt>
    <dgm:pt modelId="{1B89CD22-6C46-4833-97AA-02A313362B81}" type="parTrans" cxnId="{48580774-0D27-4C6F-BA7A-FED0A1458D41}">
      <dgm:prSet/>
      <dgm:spPr/>
      <dgm:t>
        <a:bodyPr/>
        <a:lstStyle/>
        <a:p>
          <a:endParaRPr lang="en-US">
            <a:cs typeface="B Zar" pitchFamily="2" charset="-78"/>
          </a:endParaRPr>
        </a:p>
      </dgm:t>
    </dgm:pt>
    <dgm:pt modelId="{D9E22A22-7D9B-4A8D-9BCF-DF24193F38C0}" type="sibTrans" cxnId="{48580774-0D27-4C6F-BA7A-FED0A1458D41}">
      <dgm:prSet/>
      <dgm:spPr/>
      <dgm:t>
        <a:bodyPr/>
        <a:lstStyle/>
        <a:p>
          <a:endParaRPr lang="en-US">
            <a:cs typeface="B Zar" pitchFamily="2" charset="-78"/>
          </a:endParaRPr>
        </a:p>
      </dgm:t>
    </dgm:pt>
    <dgm:pt modelId="{25EAA7E6-5067-4A17-A8F5-3514107E38BF}" type="pres">
      <dgm:prSet presAssocID="{3B4BB50F-3DDE-45B1-93B1-478B9FA19F1D}" presName="linear" presStyleCnt="0">
        <dgm:presLayoutVars>
          <dgm:dir/>
          <dgm:animLvl val="lvl"/>
          <dgm:resizeHandles val="exact"/>
        </dgm:presLayoutVars>
      </dgm:prSet>
      <dgm:spPr/>
      <dgm:t>
        <a:bodyPr/>
        <a:lstStyle/>
        <a:p>
          <a:endParaRPr lang="en-US"/>
        </a:p>
      </dgm:t>
    </dgm:pt>
    <dgm:pt modelId="{A11558CD-8451-4CE2-B028-F335AB0DF64E}" type="pres">
      <dgm:prSet presAssocID="{EE6BB323-6521-4F48-A181-1DA40EE49B40}" presName="parentLin" presStyleCnt="0"/>
      <dgm:spPr/>
    </dgm:pt>
    <dgm:pt modelId="{25452B94-2608-4970-82B0-82337605E6DC}" type="pres">
      <dgm:prSet presAssocID="{EE6BB323-6521-4F48-A181-1DA40EE49B40}" presName="parentLeftMargin" presStyleLbl="node1" presStyleIdx="0" presStyleCnt="1"/>
      <dgm:spPr/>
      <dgm:t>
        <a:bodyPr/>
        <a:lstStyle/>
        <a:p>
          <a:endParaRPr lang="en-US"/>
        </a:p>
      </dgm:t>
    </dgm:pt>
    <dgm:pt modelId="{1081FB44-ACE1-457B-8511-FAC212D097A2}" type="pres">
      <dgm:prSet presAssocID="{EE6BB323-6521-4F48-A181-1DA40EE49B40}" presName="parentText" presStyleLbl="node1" presStyleIdx="0" presStyleCnt="1">
        <dgm:presLayoutVars>
          <dgm:chMax val="0"/>
          <dgm:bulletEnabled val="1"/>
        </dgm:presLayoutVars>
      </dgm:prSet>
      <dgm:spPr/>
      <dgm:t>
        <a:bodyPr/>
        <a:lstStyle/>
        <a:p>
          <a:endParaRPr lang="en-US"/>
        </a:p>
      </dgm:t>
    </dgm:pt>
    <dgm:pt modelId="{04A394D8-FBCF-4EED-B573-A70CA25532FF}" type="pres">
      <dgm:prSet presAssocID="{EE6BB323-6521-4F48-A181-1DA40EE49B40}" presName="negativeSpace" presStyleCnt="0"/>
      <dgm:spPr/>
    </dgm:pt>
    <dgm:pt modelId="{3E6E2637-A70A-4490-8C28-C897BA0C8858}" type="pres">
      <dgm:prSet presAssocID="{EE6BB323-6521-4F48-A181-1DA40EE49B40}" presName="childText" presStyleLbl="conFgAcc1" presStyleIdx="0" presStyleCnt="1">
        <dgm:presLayoutVars>
          <dgm:bulletEnabled val="1"/>
        </dgm:presLayoutVars>
      </dgm:prSet>
      <dgm:spPr/>
      <dgm:t>
        <a:bodyPr/>
        <a:lstStyle/>
        <a:p>
          <a:endParaRPr lang="en-US"/>
        </a:p>
      </dgm:t>
    </dgm:pt>
  </dgm:ptLst>
  <dgm:cxnLst>
    <dgm:cxn modelId="{34FE097F-24E9-453D-AF43-52AABAA0DA0E}" srcId="{3B4BB50F-3DDE-45B1-93B1-478B9FA19F1D}" destId="{EE6BB323-6521-4F48-A181-1DA40EE49B40}" srcOrd="0" destOrd="0" parTransId="{67607893-584F-4F4C-8E5D-AAC25C83FDAA}" sibTransId="{726439E5-7C1E-4168-B9F0-BA3FE8AEE2B9}"/>
    <dgm:cxn modelId="{6F26A0BB-54D9-45A5-98BC-87D528D104BB}" srcId="{EE6BB323-6521-4F48-A181-1DA40EE49B40}" destId="{E186263F-4465-4720-8B86-DFD08B79CBF7}" srcOrd="1" destOrd="0" parTransId="{8883D224-37CE-4400-9F76-35D4C8028904}" sibTransId="{DCEBBF63-671D-4CBC-9B1B-FD8134A52AD7}"/>
    <dgm:cxn modelId="{54147878-2C62-4A81-89AE-C4B99DC27181}" type="presOf" srcId="{0EBEAE55-4D8C-4A93-A79F-27A533E9D337}" destId="{3E6E2637-A70A-4490-8C28-C897BA0C8858}" srcOrd="0" destOrd="2" presId="urn:microsoft.com/office/officeart/2005/8/layout/list1"/>
    <dgm:cxn modelId="{BF3E74E2-60A7-4213-8154-F59C3F696ACA}" type="presOf" srcId="{E186263F-4465-4720-8B86-DFD08B79CBF7}" destId="{3E6E2637-A70A-4490-8C28-C897BA0C8858}" srcOrd="0" destOrd="1" presId="urn:microsoft.com/office/officeart/2005/8/layout/list1"/>
    <dgm:cxn modelId="{FE232B8A-9085-41D1-A867-0D5F7ED7CBA6}" srcId="{EE6BB323-6521-4F48-A181-1DA40EE49B40}" destId="{969665A2-0DE2-423D-97E4-1C1993B75630}" srcOrd="0" destOrd="0" parTransId="{E6FD9CBD-B79F-4527-B006-F7552AF4BBA7}" sibTransId="{D6E8A138-4F63-4022-84C1-9E9D20CD83ED}"/>
    <dgm:cxn modelId="{1351CF68-5C4F-4A39-90E0-8C4799A971A4}" type="presOf" srcId="{3B4BB50F-3DDE-45B1-93B1-478B9FA19F1D}" destId="{25EAA7E6-5067-4A17-A8F5-3514107E38BF}" srcOrd="0" destOrd="0" presId="urn:microsoft.com/office/officeart/2005/8/layout/list1"/>
    <dgm:cxn modelId="{7A3D0D9D-8CFC-4264-AA08-7AD2DAEA68BA}" type="presOf" srcId="{EE6BB323-6521-4F48-A181-1DA40EE49B40}" destId="{25452B94-2608-4970-82B0-82337605E6DC}" srcOrd="0" destOrd="0" presId="urn:microsoft.com/office/officeart/2005/8/layout/list1"/>
    <dgm:cxn modelId="{46291F4F-00DC-4CE0-9692-D3D55F534599}" type="presOf" srcId="{969665A2-0DE2-423D-97E4-1C1993B75630}" destId="{3E6E2637-A70A-4490-8C28-C897BA0C8858}" srcOrd="0" destOrd="0" presId="urn:microsoft.com/office/officeart/2005/8/layout/list1"/>
    <dgm:cxn modelId="{E2ADF5E4-B8B3-4EE6-AF1D-CB055EB6A694}" type="presOf" srcId="{EE6BB323-6521-4F48-A181-1DA40EE49B40}" destId="{1081FB44-ACE1-457B-8511-FAC212D097A2}" srcOrd="1" destOrd="0" presId="urn:microsoft.com/office/officeart/2005/8/layout/list1"/>
    <dgm:cxn modelId="{48580774-0D27-4C6F-BA7A-FED0A1458D41}" srcId="{EE6BB323-6521-4F48-A181-1DA40EE49B40}" destId="{0EBEAE55-4D8C-4A93-A79F-27A533E9D337}" srcOrd="2" destOrd="0" parTransId="{1B89CD22-6C46-4833-97AA-02A313362B81}" sibTransId="{D9E22A22-7D9B-4A8D-9BCF-DF24193F38C0}"/>
    <dgm:cxn modelId="{B47E9696-999F-47CA-AC3D-8609E5071164}" type="presParOf" srcId="{25EAA7E6-5067-4A17-A8F5-3514107E38BF}" destId="{A11558CD-8451-4CE2-B028-F335AB0DF64E}" srcOrd="0" destOrd="0" presId="urn:microsoft.com/office/officeart/2005/8/layout/list1"/>
    <dgm:cxn modelId="{F4EF1512-AF46-470F-A663-441BA7FA0C15}" type="presParOf" srcId="{A11558CD-8451-4CE2-B028-F335AB0DF64E}" destId="{25452B94-2608-4970-82B0-82337605E6DC}" srcOrd="0" destOrd="0" presId="urn:microsoft.com/office/officeart/2005/8/layout/list1"/>
    <dgm:cxn modelId="{2BEF0132-905A-457A-9227-D6CAA323B46E}" type="presParOf" srcId="{A11558CD-8451-4CE2-B028-F335AB0DF64E}" destId="{1081FB44-ACE1-457B-8511-FAC212D097A2}" srcOrd="1" destOrd="0" presId="urn:microsoft.com/office/officeart/2005/8/layout/list1"/>
    <dgm:cxn modelId="{1B2EB8E8-3CF1-4A38-A2C6-FF59A40144A5}" type="presParOf" srcId="{25EAA7E6-5067-4A17-A8F5-3514107E38BF}" destId="{04A394D8-FBCF-4EED-B573-A70CA25532FF}" srcOrd="1" destOrd="0" presId="urn:microsoft.com/office/officeart/2005/8/layout/list1"/>
    <dgm:cxn modelId="{28E2AAD2-C3EA-46E9-A206-01C8E1BBE624}" type="presParOf" srcId="{25EAA7E6-5067-4A17-A8F5-3514107E38BF}" destId="{3E6E2637-A70A-4490-8C28-C897BA0C8858}"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3C08060-EB33-4AFA-A206-2E69C9674A39}"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A158CAAA-94DE-4BAE-B3A5-29AE0D464667}">
      <dgm:prSet/>
      <dgm:spPr/>
      <dgm:t>
        <a:bodyPr/>
        <a:lstStyle/>
        <a:p>
          <a:pPr algn="ctr" rtl="1"/>
          <a:r>
            <a:rPr lang="fa-IR" smtClean="0">
              <a:cs typeface="B Zar" pitchFamily="2" charset="-78"/>
            </a:rPr>
            <a:t>رابطۀ مکمل‌بودن</a:t>
          </a:r>
          <a:endParaRPr lang="en-US">
            <a:cs typeface="B Zar" pitchFamily="2" charset="-78"/>
          </a:endParaRPr>
        </a:p>
      </dgm:t>
    </dgm:pt>
    <dgm:pt modelId="{958BA221-F692-4207-8697-A19786FFE7F3}" type="parTrans" cxnId="{403CFED0-11B0-42BA-9941-E1495E072E8C}">
      <dgm:prSet/>
      <dgm:spPr/>
      <dgm:t>
        <a:bodyPr/>
        <a:lstStyle/>
        <a:p>
          <a:endParaRPr lang="en-US">
            <a:cs typeface="B Zar" pitchFamily="2" charset="-78"/>
          </a:endParaRPr>
        </a:p>
      </dgm:t>
    </dgm:pt>
    <dgm:pt modelId="{B9306BDB-C966-4E25-AE25-3F4254FABCAA}" type="sibTrans" cxnId="{403CFED0-11B0-42BA-9941-E1495E072E8C}">
      <dgm:prSet/>
      <dgm:spPr/>
      <dgm:t>
        <a:bodyPr/>
        <a:lstStyle/>
        <a:p>
          <a:endParaRPr lang="en-US">
            <a:cs typeface="B Zar" pitchFamily="2" charset="-78"/>
          </a:endParaRPr>
        </a:p>
      </dgm:t>
    </dgm:pt>
    <dgm:pt modelId="{5214EEEC-0E65-4271-BF85-902861233D59}">
      <dgm:prSet/>
      <dgm:spPr/>
      <dgm:t>
        <a:bodyPr/>
        <a:lstStyle/>
        <a:p>
          <a:pPr algn="justLow" rtl="1"/>
          <a:r>
            <a:rPr lang="fa-IR" smtClean="0">
              <a:cs typeface="B Zar" pitchFamily="2" charset="-78"/>
            </a:rPr>
            <a:t>بازار پول نیازهای متقاضیان وجوه کوتاه‌‌مدت را برآورده می‌کند و بازار سرمایه نیازهای متقاضیان وجوه بلندمدت را.</a:t>
          </a:r>
          <a:endParaRPr lang="en-US">
            <a:cs typeface="B Zar" pitchFamily="2" charset="-78"/>
          </a:endParaRPr>
        </a:p>
      </dgm:t>
    </dgm:pt>
    <dgm:pt modelId="{D79A0DA1-3273-44DE-96BA-D03B8718A238}" type="parTrans" cxnId="{7AE0F83B-A305-49FA-A7EE-62C50CF44E7C}">
      <dgm:prSet/>
      <dgm:spPr/>
      <dgm:t>
        <a:bodyPr/>
        <a:lstStyle/>
        <a:p>
          <a:endParaRPr lang="en-US">
            <a:cs typeface="B Zar" pitchFamily="2" charset="-78"/>
          </a:endParaRPr>
        </a:p>
      </dgm:t>
    </dgm:pt>
    <dgm:pt modelId="{0399C590-DB46-4857-833B-347F27A1841A}" type="sibTrans" cxnId="{7AE0F83B-A305-49FA-A7EE-62C50CF44E7C}">
      <dgm:prSet/>
      <dgm:spPr/>
      <dgm:t>
        <a:bodyPr/>
        <a:lstStyle/>
        <a:p>
          <a:endParaRPr lang="en-US">
            <a:cs typeface="B Zar" pitchFamily="2" charset="-78"/>
          </a:endParaRPr>
        </a:p>
      </dgm:t>
    </dgm:pt>
    <dgm:pt modelId="{18F69E7D-D1C2-48EC-9651-AC2D43C3D617}">
      <dgm:prSet/>
      <dgm:spPr/>
      <dgm:t>
        <a:bodyPr/>
        <a:lstStyle/>
        <a:p>
          <a:pPr algn="justLow" rtl="1"/>
          <a:r>
            <a:rPr lang="fa-IR" smtClean="0">
              <a:cs typeface="B Zar" pitchFamily="2" charset="-78"/>
            </a:rPr>
            <a:t>این دو بازار جایگزین یکدیگر نیستند بلکه مکمل یکدیگرند و هرکدام به بخشی از متقاضیان و عرضه‌کنندگان وجوه خدمت‌رسانی می‌کنند</a:t>
          </a:r>
          <a:endParaRPr lang="en-US">
            <a:cs typeface="B Zar" pitchFamily="2" charset="-78"/>
          </a:endParaRPr>
        </a:p>
      </dgm:t>
    </dgm:pt>
    <dgm:pt modelId="{0993A0A1-AE1D-43D1-9380-AFEA7A2EF861}" type="parTrans" cxnId="{8DC4F697-5EC7-4A4B-AD9A-1E0CD75FF981}">
      <dgm:prSet/>
      <dgm:spPr/>
      <dgm:t>
        <a:bodyPr/>
        <a:lstStyle/>
        <a:p>
          <a:endParaRPr lang="en-US">
            <a:cs typeface="B Zar" pitchFamily="2" charset="-78"/>
          </a:endParaRPr>
        </a:p>
      </dgm:t>
    </dgm:pt>
    <dgm:pt modelId="{7BA892DF-E1C9-44F8-A96D-212B444B67CB}" type="sibTrans" cxnId="{8DC4F697-5EC7-4A4B-AD9A-1E0CD75FF981}">
      <dgm:prSet/>
      <dgm:spPr/>
      <dgm:t>
        <a:bodyPr/>
        <a:lstStyle/>
        <a:p>
          <a:endParaRPr lang="en-US">
            <a:cs typeface="B Zar" pitchFamily="2" charset="-78"/>
          </a:endParaRPr>
        </a:p>
      </dgm:t>
    </dgm:pt>
    <dgm:pt modelId="{F3C5685A-97EC-419A-84C0-77C71B7A95B3}" type="pres">
      <dgm:prSet presAssocID="{63C08060-EB33-4AFA-A206-2E69C9674A39}" presName="linear" presStyleCnt="0">
        <dgm:presLayoutVars>
          <dgm:dir/>
          <dgm:animLvl val="lvl"/>
          <dgm:resizeHandles val="exact"/>
        </dgm:presLayoutVars>
      </dgm:prSet>
      <dgm:spPr/>
      <dgm:t>
        <a:bodyPr/>
        <a:lstStyle/>
        <a:p>
          <a:endParaRPr lang="en-US"/>
        </a:p>
      </dgm:t>
    </dgm:pt>
    <dgm:pt modelId="{DC0332F3-DCF5-4038-9717-2DA6BE93B1F0}" type="pres">
      <dgm:prSet presAssocID="{A158CAAA-94DE-4BAE-B3A5-29AE0D464667}" presName="parentLin" presStyleCnt="0"/>
      <dgm:spPr/>
    </dgm:pt>
    <dgm:pt modelId="{7B98C86B-28AC-4E4A-94BA-EE9D5F00B9AB}" type="pres">
      <dgm:prSet presAssocID="{A158CAAA-94DE-4BAE-B3A5-29AE0D464667}" presName="parentLeftMargin" presStyleLbl="node1" presStyleIdx="0" presStyleCnt="1"/>
      <dgm:spPr/>
      <dgm:t>
        <a:bodyPr/>
        <a:lstStyle/>
        <a:p>
          <a:endParaRPr lang="en-US"/>
        </a:p>
      </dgm:t>
    </dgm:pt>
    <dgm:pt modelId="{C5EE2EED-52E2-4A0B-A48A-5814CEBBA7D7}" type="pres">
      <dgm:prSet presAssocID="{A158CAAA-94DE-4BAE-B3A5-29AE0D464667}" presName="parentText" presStyleLbl="node1" presStyleIdx="0" presStyleCnt="1">
        <dgm:presLayoutVars>
          <dgm:chMax val="0"/>
          <dgm:bulletEnabled val="1"/>
        </dgm:presLayoutVars>
      </dgm:prSet>
      <dgm:spPr/>
      <dgm:t>
        <a:bodyPr/>
        <a:lstStyle/>
        <a:p>
          <a:endParaRPr lang="en-US"/>
        </a:p>
      </dgm:t>
    </dgm:pt>
    <dgm:pt modelId="{621B5F0C-60F0-4787-9907-EE9783E5E430}" type="pres">
      <dgm:prSet presAssocID="{A158CAAA-94DE-4BAE-B3A5-29AE0D464667}" presName="negativeSpace" presStyleCnt="0"/>
      <dgm:spPr/>
    </dgm:pt>
    <dgm:pt modelId="{D1E9CA61-80D9-4C85-BF7B-D3C577F3C75B}" type="pres">
      <dgm:prSet presAssocID="{A158CAAA-94DE-4BAE-B3A5-29AE0D464667}" presName="childText" presStyleLbl="conFgAcc1" presStyleIdx="0" presStyleCnt="1">
        <dgm:presLayoutVars>
          <dgm:bulletEnabled val="1"/>
        </dgm:presLayoutVars>
      </dgm:prSet>
      <dgm:spPr/>
      <dgm:t>
        <a:bodyPr/>
        <a:lstStyle/>
        <a:p>
          <a:endParaRPr lang="en-US"/>
        </a:p>
      </dgm:t>
    </dgm:pt>
  </dgm:ptLst>
  <dgm:cxnLst>
    <dgm:cxn modelId="{9ACB28F3-345F-4AA1-9DCD-FD202879A0FF}" type="presOf" srcId="{A158CAAA-94DE-4BAE-B3A5-29AE0D464667}" destId="{7B98C86B-28AC-4E4A-94BA-EE9D5F00B9AB}" srcOrd="0" destOrd="0" presId="urn:microsoft.com/office/officeart/2005/8/layout/list1"/>
    <dgm:cxn modelId="{FE87033D-2F83-4009-A0CA-EC2B13925633}" type="presOf" srcId="{63C08060-EB33-4AFA-A206-2E69C9674A39}" destId="{F3C5685A-97EC-419A-84C0-77C71B7A95B3}" srcOrd="0" destOrd="0" presId="urn:microsoft.com/office/officeart/2005/8/layout/list1"/>
    <dgm:cxn modelId="{61DB46A0-437D-424F-BA12-04B5657E16D7}" type="presOf" srcId="{A158CAAA-94DE-4BAE-B3A5-29AE0D464667}" destId="{C5EE2EED-52E2-4A0B-A48A-5814CEBBA7D7}" srcOrd="1" destOrd="0" presId="urn:microsoft.com/office/officeart/2005/8/layout/list1"/>
    <dgm:cxn modelId="{4B46AF0A-945E-429C-98A9-2471C3DEEEDF}" type="presOf" srcId="{18F69E7D-D1C2-48EC-9651-AC2D43C3D617}" destId="{D1E9CA61-80D9-4C85-BF7B-D3C577F3C75B}" srcOrd="0" destOrd="1" presId="urn:microsoft.com/office/officeart/2005/8/layout/list1"/>
    <dgm:cxn modelId="{403CFED0-11B0-42BA-9941-E1495E072E8C}" srcId="{63C08060-EB33-4AFA-A206-2E69C9674A39}" destId="{A158CAAA-94DE-4BAE-B3A5-29AE0D464667}" srcOrd="0" destOrd="0" parTransId="{958BA221-F692-4207-8697-A19786FFE7F3}" sibTransId="{B9306BDB-C966-4E25-AE25-3F4254FABCAA}"/>
    <dgm:cxn modelId="{7AE0F83B-A305-49FA-A7EE-62C50CF44E7C}" srcId="{A158CAAA-94DE-4BAE-B3A5-29AE0D464667}" destId="{5214EEEC-0E65-4271-BF85-902861233D59}" srcOrd="0" destOrd="0" parTransId="{D79A0DA1-3273-44DE-96BA-D03B8718A238}" sibTransId="{0399C590-DB46-4857-833B-347F27A1841A}"/>
    <dgm:cxn modelId="{81E9FC36-EAA0-4EFB-BDFF-58D96A9BBE61}" type="presOf" srcId="{5214EEEC-0E65-4271-BF85-902861233D59}" destId="{D1E9CA61-80D9-4C85-BF7B-D3C577F3C75B}" srcOrd="0" destOrd="0" presId="urn:microsoft.com/office/officeart/2005/8/layout/list1"/>
    <dgm:cxn modelId="{8DC4F697-5EC7-4A4B-AD9A-1E0CD75FF981}" srcId="{A158CAAA-94DE-4BAE-B3A5-29AE0D464667}" destId="{18F69E7D-D1C2-48EC-9651-AC2D43C3D617}" srcOrd="1" destOrd="0" parTransId="{0993A0A1-AE1D-43D1-9380-AFEA7A2EF861}" sibTransId="{7BA892DF-E1C9-44F8-A96D-212B444B67CB}"/>
    <dgm:cxn modelId="{25B43AFE-6E40-4DE3-A77D-96DD40C9F77D}" type="presParOf" srcId="{F3C5685A-97EC-419A-84C0-77C71B7A95B3}" destId="{DC0332F3-DCF5-4038-9717-2DA6BE93B1F0}" srcOrd="0" destOrd="0" presId="urn:microsoft.com/office/officeart/2005/8/layout/list1"/>
    <dgm:cxn modelId="{F907E6CB-EE59-4FA3-8035-F230430A2BA1}" type="presParOf" srcId="{DC0332F3-DCF5-4038-9717-2DA6BE93B1F0}" destId="{7B98C86B-28AC-4E4A-94BA-EE9D5F00B9AB}" srcOrd="0" destOrd="0" presId="urn:microsoft.com/office/officeart/2005/8/layout/list1"/>
    <dgm:cxn modelId="{3FEE6B22-5F44-4D87-B9B4-7A6621ADADB7}" type="presParOf" srcId="{DC0332F3-DCF5-4038-9717-2DA6BE93B1F0}" destId="{C5EE2EED-52E2-4A0B-A48A-5814CEBBA7D7}" srcOrd="1" destOrd="0" presId="urn:microsoft.com/office/officeart/2005/8/layout/list1"/>
    <dgm:cxn modelId="{A7E60189-84F4-4700-9C96-F827012DB7B3}" type="presParOf" srcId="{F3C5685A-97EC-419A-84C0-77C71B7A95B3}" destId="{621B5F0C-60F0-4787-9907-EE9783E5E430}" srcOrd="1" destOrd="0" presId="urn:microsoft.com/office/officeart/2005/8/layout/list1"/>
    <dgm:cxn modelId="{71E22993-60D0-40AB-8C15-BB510EC14E68}" type="presParOf" srcId="{F3C5685A-97EC-419A-84C0-77C71B7A95B3}" destId="{D1E9CA61-80D9-4C85-BF7B-D3C577F3C75B}"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E8C61CF-A8AF-4E43-9BDC-8439AF1D4CD1}"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10908108-4200-44B8-97FF-A199B1F7539D}">
      <dgm:prSet/>
      <dgm:spPr/>
      <dgm:t>
        <a:bodyPr/>
        <a:lstStyle/>
        <a:p>
          <a:pPr algn="ctr" rtl="1"/>
          <a:r>
            <a:rPr lang="fa-IR" dirty="0" smtClean="0">
              <a:cs typeface="B Zar" pitchFamily="2" charset="-78"/>
            </a:rPr>
            <a:t>رابطۀ تکامل مشترک</a:t>
          </a:r>
          <a:endParaRPr lang="en-US" dirty="0">
            <a:cs typeface="B Zar" pitchFamily="2" charset="-78"/>
          </a:endParaRPr>
        </a:p>
      </dgm:t>
    </dgm:pt>
    <dgm:pt modelId="{4CFF1206-DC33-4FD0-B3C7-961AC4188C5D}" type="parTrans" cxnId="{F8AC10F3-E53C-4808-890C-A3E27DFF704A}">
      <dgm:prSet/>
      <dgm:spPr/>
      <dgm:t>
        <a:bodyPr/>
        <a:lstStyle/>
        <a:p>
          <a:endParaRPr lang="en-US">
            <a:cs typeface="B Zar" pitchFamily="2" charset="-78"/>
          </a:endParaRPr>
        </a:p>
      </dgm:t>
    </dgm:pt>
    <dgm:pt modelId="{5B84F7D3-DE47-41CF-975A-E8C5BE2DD899}" type="sibTrans" cxnId="{F8AC10F3-E53C-4808-890C-A3E27DFF704A}">
      <dgm:prSet/>
      <dgm:spPr/>
      <dgm:t>
        <a:bodyPr/>
        <a:lstStyle/>
        <a:p>
          <a:endParaRPr lang="en-US">
            <a:cs typeface="B Zar" pitchFamily="2" charset="-78"/>
          </a:endParaRPr>
        </a:p>
      </dgm:t>
    </dgm:pt>
    <dgm:pt modelId="{EB95214A-D426-4EF2-B10D-10731AEF05A9}">
      <dgm:prSet/>
      <dgm:spPr/>
      <dgm:t>
        <a:bodyPr/>
        <a:lstStyle/>
        <a:p>
          <a:pPr rtl="1"/>
          <a:r>
            <a:rPr lang="fa-IR" smtClean="0">
              <a:cs typeface="B Zar" pitchFamily="2" charset="-78"/>
            </a:rPr>
            <a:t>بازار پول و سرمایه باعث تکامل یکدیگرند.</a:t>
          </a:r>
          <a:endParaRPr lang="en-US">
            <a:cs typeface="B Zar" pitchFamily="2" charset="-78"/>
          </a:endParaRPr>
        </a:p>
      </dgm:t>
    </dgm:pt>
    <dgm:pt modelId="{52EFC58D-4169-4EE8-BAAE-FF8CEA1A912D}" type="parTrans" cxnId="{308038ED-F636-4755-BCC7-196F6086064B}">
      <dgm:prSet/>
      <dgm:spPr/>
      <dgm:t>
        <a:bodyPr/>
        <a:lstStyle/>
        <a:p>
          <a:endParaRPr lang="en-US">
            <a:cs typeface="B Zar" pitchFamily="2" charset="-78"/>
          </a:endParaRPr>
        </a:p>
      </dgm:t>
    </dgm:pt>
    <dgm:pt modelId="{CF0A4C65-5922-4B51-AD87-1481D3221730}" type="sibTrans" cxnId="{308038ED-F636-4755-BCC7-196F6086064B}">
      <dgm:prSet/>
      <dgm:spPr/>
      <dgm:t>
        <a:bodyPr/>
        <a:lstStyle/>
        <a:p>
          <a:endParaRPr lang="en-US">
            <a:cs typeface="B Zar" pitchFamily="2" charset="-78"/>
          </a:endParaRPr>
        </a:p>
      </dgm:t>
    </dgm:pt>
    <dgm:pt modelId="{AC37446D-D272-4556-8BEE-706772ECD6D3}">
      <dgm:prSet/>
      <dgm:spPr/>
      <dgm:t>
        <a:bodyPr/>
        <a:lstStyle/>
        <a:p>
          <a:pPr rtl="1"/>
          <a:r>
            <a:rPr lang="fa-IR" smtClean="0">
              <a:cs typeface="B Zar" pitchFamily="2" charset="-78"/>
            </a:rPr>
            <a:t>توسعۀ بازار پول به توسعۀ بازار سرمایه منجر می‌شود و برعکس.</a:t>
          </a:r>
          <a:endParaRPr lang="en-US">
            <a:cs typeface="B Zar" pitchFamily="2" charset="-78"/>
          </a:endParaRPr>
        </a:p>
      </dgm:t>
    </dgm:pt>
    <dgm:pt modelId="{D6A17655-4D08-488E-A149-2372E78281F7}" type="parTrans" cxnId="{3341A1CF-A3E0-4718-A7BA-E1BAEAB164E1}">
      <dgm:prSet/>
      <dgm:spPr/>
      <dgm:t>
        <a:bodyPr/>
        <a:lstStyle/>
        <a:p>
          <a:endParaRPr lang="en-US">
            <a:cs typeface="B Zar" pitchFamily="2" charset="-78"/>
          </a:endParaRPr>
        </a:p>
      </dgm:t>
    </dgm:pt>
    <dgm:pt modelId="{B6314212-B631-4BB4-831B-3C13C5F6288F}" type="sibTrans" cxnId="{3341A1CF-A3E0-4718-A7BA-E1BAEAB164E1}">
      <dgm:prSet/>
      <dgm:spPr/>
      <dgm:t>
        <a:bodyPr/>
        <a:lstStyle/>
        <a:p>
          <a:endParaRPr lang="en-US">
            <a:cs typeface="B Zar" pitchFamily="2" charset="-78"/>
          </a:endParaRPr>
        </a:p>
      </dgm:t>
    </dgm:pt>
    <dgm:pt modelId="{86F70A0A-B745-4C9D-B2E7-9773593BC0FF}" type="pres">
      <dgm:prSet presAssocID="{1E8C61CF-A8AF-4E43-9BDC-8439AF1D4CD1}" presName="linear" presStyleCnt="0">
        <dgm:presLayoutVars>
          <dgm:dir/>
          <dgm:animLvl val="lvl"/>
          <dgm:resizeHandles val="exact"/>
        </dgm:presLayoutVars>
      </dgm:prSet>
      <dgm:spPr/>
      <dgm:t>
        <a:bodyPr/>
        <a:lstStyle/>
        <a:p>
          <a:endParaRPr lang="en-US"/>
        </a:p>
      </dgm:t>
    </dgm:pt>
    <dgm:pt modelId="{DFE6EDA3-DEDF-4A89-BE36-A5289B332E33}" type="pres">
      <dgm:prSet presAssocID="{10908108-4200-44B8-97FF-A199B1F7539D}" presName="parentLin" presStyleCnt="0"/>
      <dgm:spPr/>
    </dgm:pt>
    <dgm:pt modelId="{FCAF3242-AE85-47EE-82B1-BDF4EE88150F}" type="pres">
      <dgm:prSet presAssocID="{10908108-4200-44B8-97FF-A199B1F7539D}" presName="parentLeftMargin" presStyleLbl="node1" presStyleIdx="0" presStyleCnt="1"/>
      <dgm:spPr/>
      <dgm:t>
        <a:bodyPr/>
        <a:lstStyle/>
        <a:p>
          <a:endParaRPr lang="en-US"/>
        </a:p>
      </dgm:t>
    </dgm:pt>
    <dgm:pt modelId="{D7FFD4B8-007A-44D4-A674-945782D20020}" type="pres">
      <dgm:prSet presAssocID="{10908108-4200-44B8-97FF-A199B1F7539D}" presName="parentText" presStyleLbl="node1" presStyleIdx="0" presStyleCnt="1">
        <dgm:presLayoutVars>
          <dgm:chMax val="0"/>
          <dgm:bulletEnabled val="1"/>
        </dgm:presLayoutVars>
      </dgm:prSet>
      <dgm:spPr/>
      <dgm:t>
        <a:bodyPr/>
        <a:lstStyle/>
        <a:p>
          <a:endParaRPr lang="en-US"/>
        </a:p>
      </dgm:t>
    </dgm:pt>
    <dgm:pt modelId="{044D87BB-A0D7-4948-8579-E4638AD69038}" type="pres">
      <dgm:prSet presAssocID="{10908108-4200-44B8-97FF-A199B1F7539D}" presName="negativeSpace" presStyleCnt="0"/>
      <dgm:spPr/>
    </dgm:pt>
    <dgm:pt modelId="{2C618B70-E2A0-47D4-B012-6BC236C98C44}" type="pres">
      <dgm:prSet presAssocID="{10908108-4200-44B8-97FF-A199B1F7539D}" presName="childText" presStyleLbl="conFgAcc1" presStyleIdx="0" presStyleCnt="1">
        <dgm:presLayoutVars>
          <dgm:bulletEnabled val="1"/>
        </dgm:presLayoutVars>
      </dgm:prSet>
      <dgm:spPr/>
      <dgm:t>
        <a:bodyPr/>
        <a:lstStyle/>
        <a:p>
          <a:endParaRPr lang="en-US"/>
        </a:p>
      </dgm:t>
    </dgm:pt>
  </dgm:ptLst>
  <dgm:cxnLst>
    <dgm:cxn modelId="{D28C1D43-0F91-4156-9C06-1C97C63CAEB0}" type="presOf" srcId="{10908108-4200-44B8-97FF-A199B1F7539D}" destId="{D7FFD4B8-007A-44D4-A674-945782D20020}" srcOrd="1" destOrd="0" presId="urn:microsoft.com/office/officeart/2005/8/layout/list1"/>
    <dgm:cxn modelId="{308038ED-F636-4755-BCC7-196F6086064B}" srcId="{10908108-4200-44B8-97FF-A199B1F7539D}" destId="{EB95214A-D426-4EF2-B10D-10731AEF05A9}" srcOrd="0" destOrd="0" parTransId="{52EFC58D-4169-4EE8-BAAE-FF8CEA1A912D}" sibTransId="{CF0A4C65-5922-4B51-AD87-1481D3221730}"/>
    <dgm:cxn modelId="{F8AC10F3-E53C-4808-890C-A3E27DFF704A}" srcId="{1E8C61CF-A8AF-4E43-9BDC-8439AF1D4CD1}" destId="{10908108-4200-44B8-97FF-A199B1F7539D}" srcOrd="0" destOrd="0" parTransId="{4CFF1206-DC33-4FD0-B3C7-961AC4188C5D}" sibTransId="{5B84F7D3-DE47-41CF-975A-E8C5BE2DD899}"/>
    <dgm:cxn modelId="{7C883F02-792C-41BC-BA8F-5D53CD5D921C}" type="presOf" srcId="{10908108-4200-44B8-97FF-A199B1F7539D}" destId="{FCAF3242-AE85-47EE-82B1-BDF4EE88150F}" srcOrd="0" destOrd="0" presId="urn:microsoft.com/office/officeart/2005/8/layout/list1"/>
    <dgm:cxn modelId="{3341A1CF-A3E0-4718-A7BA-E1BAEAB164E1}" srcId="{10908108-4200-44B8-97FF-A199B1F7539D}" destId="{AC37446D-D272-4556-8BEE-706772ECD6D3}" srcOrd="1" destOrd="0" parTransId="{D6A17655-4D08-488E-A149-2372E78281F7}" sibTransId="{B6314212-B631-4BB4-831B-3C13C5F6288F}"/>
    <dgm:cxn modelId="{54D831CB-373E-4C1E-844A-A4D20D177FFF}" type="presOf" srcId="{EB95214A-D426-4EF2-B10D-10731AEF05A9}" destId="{2C618B70-E2A0-47D4-B012-6BC236C98C44}" srcOrd="0" destOrd="0" presId="urn:microsoft.com/office/officeart/2005/8/layout/list1"/>
    <dgm:cxn modelId="{2A5088A3-6245-4A15-81A0-0F8D0E1A1C85}" type="presOf" srcId="{1E8C61CF-A8AF-4E43-9BDC-8439AF1D4CD1}" destId="{86F70A0A-B745-4C9D-B2E7-9773593BC0FF}" srcOrd="0" destOrd="0" presId="urn:microsoft.com/office/officeart/2005/8/layout/list1"/>
    <dgm:cxn modelId="{74E5AFBA-7341-446A-92A4-655768E827F4}" type="presOf" srcId="{AC37446D-D272-4556-8BEE-706772ECD6D3}" destId="{2C618B70-E2A0-47D4-B012-6BC236C98C44}" srcOrd="0" destOrd="1" presId="urn:microsoft.com/office/officeart/2005/8/layout/list1"/>
    <dgm:cxn modelId="{DC87C589-A9E6-4C3D-881D-6290424569DB}" type="presParOf" srcId="{86F70A0A-B745-4C9D-B2E7-9773593BC0FF}" destId="{DFE6EDA3-DEDF-4A89-BE36-A5289B332E33}" srcOrd="0" destOrd="0" presId="urn:microsoft.com/office/officeart/2005/8/layout/list1"/>
    <dgm:cxn modelId="{44B25436-F300-4FF6-95B5-DCE67C0417DC}" type="presParOf" srcId="{DFE6EDA3-DEDF-4A89-BE36-A5289B332E33}" destId="{FCAF3242-AE85-47EE-82B1-BDF4EE88150F}" srcOrd="0" destOrd="0" presId="urn:microsoft.com/office/officeart/2005/8/layout/list1"/>
    <dgm:cxn modelId="{A622D221-814D-4FE3-8382-6E302A9902EE}" type="presParOf" srcId="{DFE6EDA3-DEDF-4A89-BE36-A5289B332E33}" destId="{D7FFD4B8-007A-44D4-A674-945782D20020}" srcOrd="1" destOrd="0" presId="urn:microsoft.com/office/officeart/2005/8/layout/list1"/>
    <dgm:cxn modelId="{A77A7D37-1E33-41E0-9ADE-D5F601C92498}" type="presParOf" srcId="{86F70A0A-B745-4C9D-B2E7-9773593BC0FF}" destId="{044D87BB-A0D7-4948-8579-E4638AD69038}" srcOrd="1" destOrd="0" presId="urn:microsoft.com/office/officeart/2005/8/layout/list1"/>
    <dgm:cxn modelId="{F8894522-D94A-4232-8F31-B9F1BA997EBC}" type="presParOf" srcId="{86F70A0A-B745-4C9D-B2E7-9773593BC0FF}" destId="{2C618B70-E2A0-47D4-B012-6BC236C98C44}"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CFB7B71-C21B-4952-8ED7-2C72002F9A42}" type="doc">
      <dgm:prSet loTypeId="urn:microsoft.com/office/officeart/2005/8/layout/hList1" loCatId="list" qsTypeId="urn:microsoft.com/office/officeart/2005/8/quickstyle/3d1" qsCatId="3D" csTypeId="urn:microsoft.com/office/officeart/2005/8/colors/colorful1#5" csCatId="colorful" phldr="1"/>
      <dgm:spPr/>
      <dgm:t>
        <a:bodyPr/>
        <a:lstStyle/>
        <a:p>
          <a:endParaRPr lang="en-US"/>
        </a:p>
      </dgm:t>
    </dgm:pt>
    <dgm:pt modelId="{6C2B02C9-2C9B-4709-8962-F32AE27D374D}">
      <dgm:prSet/>
      <dgm:spPr/>
      <dgm:t>
        <a:bodyPr/>
        <a:lstStyle/>
        <a:p>
          <a:pPr rtl="1"/>
          <a:r>
            <a:rPr lang="fa-IR" dirty="0" smtClean="0">
              <a:cs typeface="B Zar" pitchFamily="2" charset="-78"/>
            </a:rPr>
            <a:t>الگوی واقعی توسعۀ نظام مالی بر مبنای تقابل بانک‌ها و بازارها نیست:</a:t>
          </a:r>
          <a:endParaRPr lang="en-US" dirty="0">
            <a:cs typeface="B Zar" pitchFamily="2" charset="-78"/>
          </a:endParaRPr>
        </a:p>
      </dgm:t>
    </dgm:pt>
    <dgm:pt modelId="{557137CF-7416-4F0D-AB1A-EF5821A0FCC0}" type="parTrans" cxnId="{0723D4E9-9C33-452C-A0B0-5D40476F68C2}">
      <dgm:prSet/>
      <dgm:spPr/>
      <dgm:t>
        <a:bodyPr/>
        <a:lstStyle/>
        <a:p>
          <a:endParaRPr lang="en-US">
            <a:cs typeface="B Zar" pitchFamily="2" charset="-78"/>
          </a:endParaRPr>
        </a:p>
      </dgm:t>
    </dgm:pt>
    <dgm:pt modelId="{7E6C49BF-FEBC-4D86-B48B-B2A55A6398D7}" type="sibTrans" cxnId="{0723D4E9-9C33-452C-A0B0-5D40476F68C2}">
      <dgm:prSet/>
      <dgm:spPr/>
      <dgm:t>
        <a:bodyPr/>
        <a:lstStyle/>
        <a:p>
          <a:endParaRPr lang="en-US">
            <a:cs typeface="B Zar" pitchFamily="2" charset="-78"/>
          </a:endParaRPr>
        </a:p>
      </dgm:t>
    </dgm:pt>
    <dgm:pt modelId="{B66991CE-FF7B-4F98-B08E-0FEC9A11DB18}">
      <dgm:prSet/>
      <dgm:spPr/>
      <dgm:t>
        <a:bodyPr/>
        <a:lstStyle/>
        <a:p>
          <a:pPr algn="justLow" rtl="1"/>
          <a:r>
            <a:rPr lang="fa-IR" dirty="0" smtClean="0">
              <a:cs typeface="B Zar" pitchFamily="2" charset="-78"/>
            </a:rPr>
            <a:t>توسعۀ بازارهای سرمایه به کاهش هزینۀ سرمایۀ بانک‌ها و در نتیجه توسعۀ بانک‌ها می‌انجامد؛ بانک‌ها با هزینه‌های کمتری از طریق بازار سرمایه تأمین مالی می‌کنند و وام‌های بیشتری اعطا می‌کنند.</a:t>
          </a:r>
          <a:endParaRPr lang="en-US" dirty="0">
            <a:cs typeface="B Zar" pitchFamily="2" charset="-78"/>
          </a:endParaRPr>
        </a:p>
      </dgm:t>
    </dgm:pt>
    <dgm:pt modelId="{8E8C33FC-8BAE-4413-801B-F4C108A66500}" type="parTrans" cxnId="{2D469530-5605-4403-B71C-1B6B12CC44FC}">
      <dgm:prSet/>
      <dgm:spPr/>
      <dgm:t>
        <a:bodyPr/>
        <a:lstStyle/>
        <a:p>
          <a:endParaRPr lang="en-US">
            <a:cs typeface="B Zar" pitchFamily="2" charset="-78"/>
          </a:endParaRPr>
        </a:p>
      </dgm:t>
    </dgm:pt>
    <dgm:pt modelId="{5974BB6F-7D46-4851-B59B-B0E2126E309D}" type="sibTrans" cxnId="{2D469530-5605-4403-B71C-1B6B12CC44FC}">
      <dgm:prSet/>
      <dgm:spPr/>
      <dgm:t>
        <a:bodyPr/>
        <a:lstStyle/>
        <a:p>
          <a:endParaRPr lang="en-US">
            <a:cs typeface="B Zar" pitchFamily="2" charset="-78"/>
          </a:endParaRPr>
        </a:p>
      </dgm:t>
    </dgm:pt>
    <dgm:pt modelId="{49639155-C389-4A5A-B915-5AD5EC9F6F1D}">
      <dgm:prSet/>
      <dgm:spPr/>
      <dgm:t>
        <a:bodyPr/>
        <a:lstStyle/>
        <a:p>
          <a:pPr algn="justLow" rtl="1"/>
          <a:r>
            <a:rPr lang="fa-IR" dirty="0" smtClean="0">
              <a:cs typeface="B Zar" pitchFamily="2" charset="-78"/>
            </a:rPr>
            <a:t>از طریق تبدیل به اوراق بهادار کردن، بانک‌ها کیفیت اعتباری وام‌گیرندگان را تأیید می‌کنند و بازار سرمایه وام‌گیرندگان را تأمین مالی می‌کند.</a:t>
          </a:r>
          <a:endParaRPr lang="en-US" dirty="0">
            <a:cs typeface="B Zar" pitchFamily="2" charset="-78"/>
          </a:endParaRPr>
        </a:p>
      </dgm:t>
    </dgm:pt>
    <dgm:pt modelId="{0F3737D5-D3F3-4BE0-A7A4-C43E3284CABB}" type="parTrans" cxnId="{843AE580-98C4-42A6-8C26-A9ED3AC8FEC0}">
      <dgm:prSet/>
      <dgm:spPr/>
      <dgm:t>
        <a:bodyPr/>
        <a:lstStyle/>
        <a:p>
          <a:endParaRPr lang="en-US">
            <a:cs typeface="B Zar" pitchFamily="2" charset="-78"/>
          </a:endParaRPr>
        </a:p>
      </dgm:t>
    </dgm:pt>
    <dgm:pt modelId="{35BEA361-22BB-4B0C-BE7E-224D80D0093C}" type="sibTrans" cxnId="{843AE580-98C4-42A6-8C26-A9ED3AC8FEC0}">
      <dgm:prSet/>
      <dgm:spPr/>
      <dgm:t>
        <a:bodyPr/>
        <a:lstStyle/>
        <a:p>
          <a:endParaRPr lang="en-US">
            <a:cs typeface="B Zar" pitchFamily="2" charset="-78"/>
          </a:endParaRPr>
        </a:p>
      </dgm:t>
    </dgm:pt>
    <dgm:pt modelId="{9EE17C19-91D1-46B4-97EE-E508ED8AC3F6}" type="pres">
      <dgm:prSet presAssocID="{2CFB7B71-C21B-4952-8ED7-2C72002F9A42}" presName="Name0" presStyleCnt="0">
        <dgm:presLayoutVars>
          <dgm:dir/>
          <dgm:animLvl val="lvl"/>
          <dgm:resizeHandles val="exact"/>
        </dgm:presLayoutVars>
      </dgm:prSet>
      <dgm:spPr/>
      <dgm:t>
        <a:bodyPr/>
        <a:lstStyle/>
        <a:p>
          <a:endParaRPr lang="en-US"/>
        </a:p>
      </dgm:t>
    </dgm:pt>
    <dgm:pt modelId="{A8101D4B-B4CC-4295-AD43-EB895B9A3AF7}" type="pres">
      <dgm:prSet presAssocID="{6C2B02C9-2C9B-4709-8962-F32AE27D374D}" presName="composite" presStyleCnt="0"/>
      <dgm:spPr/>
    </dgm:pt>
    <dgm:pt modelId="{C33F32D2-6A71-42C5-8CCF-42F9F9A86708}" type="pres">
      <dgm:prSet presAssocID="{6C2B02C9-2C9B-4709-8962-F32AE27D374D}" presName="parTx" presStyleLbl="alignNode1" presStyleIdx="0" presStyleCnt="1">
        <dgm:presLayoutVars>
          <dgm:chMax val="0"/>
          <dgm:chPref val="0"/>
          <dgm:bulletEnabled val="1"/>
        </dgm:presLayoutVars>
      </dgm:prSet>
      <dgm:spPr/>
      <dgm:t>
        <a:bodyPr/>
        <a:lstStyle/>
        <a:p>
          <a:endParaRPr lang="en-US"/>
        </a:p>
      </dgm:t>
    </dgm:pt>
    <dgm:pt modelId="{432CF249-DD17-40AF-939E-7DD0F2437FCB}" type="pres">
      <dgm:prSet presAssocID="{6C2B02C9-2C9B-4709-8962-F32AE27D374D}" presName="desTx" presStyleLbl="alignAccFollowNode1" presStyleIdx="0" presStyleCnt="1">
        <dgm:presLayoutVars>
          <dgm:bulletEnabled val="1"/>
        </dgm:presLayoutVars>
      </dgm:prSet>
      <dgm:spPr/>
      <dgm:t>
        <a:bodyPr/>
        <a:lstStyle/>
        <a:p>
          <a:endParaRPr lang="en-US"/>
        </a:p>
      </dgm:t>
    </dgm:pt>
  </dgm:ptLst>
  <dgm:cxnLst>
    <dgm:cxn modelId="{FEFA7DE0-5908-458F-8FDD-E07FB9909F88}" type="presOf" srcId="{B66991CE-FF7B-4F98-B08E-0FEC9A11DB18}" destId="{432CF249-DD17-40AF-939E-7DD0F2437FCB}" srcOrd="0" destOrd="0" presId="urn:microsoft.com/office/officeart/2005/8/layout/hList1"/>
    <dgm:cxn modelId="{843AE580-98C4-42A6-8C26-A9ED3AC8FEC0}" srcId="{6C2B02C9-2C9B-4709-8962-F32AE27D374D}" destId="{49639155-C389-4A5A-B915-5AD5EC9F6F1D}" srcOrd="1" destOrd="0" parTransId="{0F3737D5-D3F3-4BE0-A7A4-C43E3284CABB}" sibTransId="{35BEA361-22BB-4B0C-BE7E-224D80D0093C}"/>
    <dgm:cxn modelId="{BC75F4E2-A2FA-4B8E-9E24-3EA21ED64EC3}" type="presOf" srcId="{6C2B02C9-2C9B-4709-8962-F32AE27D374D}" destId="{C33F32D2-6A71-42C5-8CCF-42F9F9A86708}" srcOrd="0" destOrd="0" presId="urn:microsoft.com/office/officeart/2005/8/layout/hList1"/>
    <dgm:cxn modelId="{E0F4D16A-58D5-45C0-B4F1-D73A62E47D54}" type="presOf" srcId="{49639155-C389-4A5A-B915-5AD5EC9F6F1D}" destId="{432CF249-DD17-40AF-939E-7DD0F2437FCB}" srcOrd="0" destOrd="1" presId="urn:microsoft.com/office/officeart/2005/8/layout/hList1"/>
    <dgm:cxn modelId="{0723D4E9-9C33-452C-A0B0-5D40476F68C2}" srcId="{2CFB7B71-C21B-4952-8ED7-2C72002F9A42}" destId="{6C2B02C9-2C9B-4709-8962-F32AE27D374D}" srcOrd="0" destOrd="0" parTransId="{557137CF-7416-4F0D-AB1A-EF5821A0FCC0}" sibTransId="{7E6C49BF-FEBC-4D86-B48B-B2A55A6398D7}"/>
    <dgm:cxn modelId="{2D469530-5605-4403-B71C-1B6B12CC44FC}" srcId="{6C2B02C9-2C9B-4709-8962-F32AE27D374D}" destId="{B66991CE-FF7B-4F98-B08E-0FEC9A11DB18}" srcOrd="0" destOrd="0" parTransId="{8E8C33FC-8BAE-4413-801B-F4C108A66500}" sibTransId="{5974BB6F-7D46-4851-B59B-B0E2126E309D}"/>
    <dgm:cxn modelId="{F3888B4A-6953-41A3-8F50-6661DF81C5B5}" type="presOf" srcId="{2CFB7B71-C21B-4952-8ED7-2C72002F9A42}" destId="{9EE17C19-91D1-46B4-97EE-E508ED8AC3F6}" srcOrd="0" destOrd="0" presId="urn:microsoft.com/office/officeart/2005/8/layout/hList1"/>
    <dgm:cxn modelId="{A9C285F2-A75D-4353-B9E8-6AD525D7C591}" type="presParOf" srcId="{9EE17C19-91D1-46B4-97EE-E508ED8AC3F6}" destId="{A8101D4B-B4CC-4295-AD43-EB895B9A3AF7}" srcOrd="0" destOrd="0" presId="urn:microsoft.com/office/officeart/2005/8/layout/hList1"/>
    <dgm:cxn modelId="{CE589BC4-267D-42C8-AF09-4F650DA398F7}" type="presParOf" srcId="{A8101D4B-B4CC-4295-AD43-EB895B9A3AF7}" destId="{C33F32D2-6A71-42C5-8CCF-42F9F9A86708}" srcOrd="0" destOrd="0" presId="urn:microsoft.com/office/officeart/2005/8/layout/hList1"/>
    <dgm:cxn modelId="{218C38B9-65BF-4497-B661-6AD5B823CAED}" type="presParOf" srcId="{A8101D4B-B4CC-4295-AD43-EB895B9A3AF7}" destId="{432CF249-DD17-40AF-939E-7DD0F2437FCB}"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BCBBF7B-25B1-4375-8DF1-B7D89F1168E6}" type="doc">
      <dgm:prSet loTypeId="urn:microsoft.com/office/officeart/2005/8/layout/list1" loCatId="list" qsTypeId="urn:microsoft.com/office/officeart/2005/8/quickstyle/3d1" qsCatId="3D" csTypeId="urn:microsoft.com/office/officeart/2005/8/colors/accent2_1" csCatId="accent2" phldr="1"/>
      <dgm:spPr/>
      <dgm:t>
        <a:bodyPr/>
        <a:lstStyle/>
        <a:p>
          <a:endParaRPr lang="en-US"/>
        </a:p>
      </dgm:t>
    </dgm:pt>
    <dgm:pt modelId="{14E3F18A-04BF-4533-869C-413FABA7B194}">
      <dgm:prSet/>
      <dgm:spPr/>
      <dgm:t>
        <a:bodyPr/>
        <a:lstStyle/>
        <a:p>
          <a:pPr algn="ctr" rtl="1"/>
          <a:r>
            <a:rPr lang="fa-IR" dirty="0" smtClean="0">
              <a:cs typeface="B Titr" pitchFamily="2" charset="-78"/>
            </a:rPr>
            <a:t>وامدهی بانک‌ها به شرکت‌ها:</a:t>
          </a:r>
          <a:endParaRPr lang="en-US" dirty="0">
            <a:cs typeface="B Titr" pitchFamily="2" charset="-78"/>
          </a:endParaRPr>
        </a:p>
      </dgm:t>
    </dgm:pt>
    <dgm:pt modelId="{96323A37-CC26-4754-BCA8-E306AA45BAD2}" type="parTrans" cxnId="{09CEAE41-A6B5-4183-9516-0F527D825671}">
      <dgm:prSet/>
      <dgm:spPr/>
      <dgm:t>
        <a:bodyPr/>
        <a:lstStyle/>
        <a:p>
          <a:endParaRPr lang="en-US">
            <a:cs typeface="B Zar" pitchFamily="2" charset="-78"/>
          </a:endParaRPr>
        </a:p>
      </dgm:t>
    </dgm:pt>
    <dgm:pt modelId="{DFEC8C29-A575-43A2-BAF6-92A65CB86E09}" type="sibTrans" cxnId="{09CEAE41-A6B5-4183-9516-0F527D825671}">
      <dgm:prSet/>
      <dgm:spPr/>
      <dgm:t>
        <a:bodyPr/>
        <a:lstStyle/>
        <a:p>
          <a:endParaRPr lang="en-US">
            <a:cs typeface="B Zar" pitchFamily="2" charset="-78"/>
          </a:endParaRPr>
        </a:p>
      </dgm:t>
    </dgm:pt>
    <dgm:pt modelId="{2D50735F-7596-4244-A006-DFCB9EFD4BFE}">
      <dgm:prSet/>
      <dgm:spPr/>
      <dgm:t>
        <a:bodyPr/>
        <a:lstStyle/>
        <a:p>
          <a:pPr algn="justLow" rtl="1"/>
          <a:r>
            <a:rPr lang="fa-IR" dirty="0" smtClean="0">
              <a:cs typeface="B Zar" pitchFamily="2" charset="-78"/>
            </a:rPr>
            <a:t>پیام مثبت به سهامداران شرکت وام‌گیرنده مخابره می‌کند و موجب افزایش قیمت سهام شرکت می‌شود.</a:t>
          </a:r>
          <a:endParaRPr lang="en-US" dirty="0">
            <a:cs typeface="B Zar" pitchFamily="2" charset="-78"/>
          </a:endParaRPr>
        </a:p>
      </dgm:t>
    </dgm:pt>
    <dgm:pt modelId="{760713FA-1D9A-48C2-9CC6-89C9A8AFFFC8}" type="parTrans" cxnId="{6D7D7011-1B80-4CC7-99D5-0878486DBCC7}">
      <dgm:prSet/>
      <dgm:spPr/>
      <dgm:t>
        <a:bodyPr/>
        <a:lstStyle/>
        <a:p>
          <a:endParaRPr lang="en-US">
            <a:cs typeface="B Zar" pitchFamily="2" charset="-78"/>
          </a:endParaRPr>
        </a:p>
      </dgm:t>
    </dgm:pt>
    <dgm:pt modelId="{9EAC4A37-206E-4E5C-830A-6198099A7839}" type="sibTrans" cxnId="{6D7D7011-1B80-4CC7-99D5-0878486DBCC7}">
      <dgm:prSet/>
      <dgm:spPr/>
      <dgm:t>
        <a:bodyPr/>
        <a:lstStyle/>
        <a:p>
          <a:endParaRPr lang="en-US">
            <a:cs typeface="B Zar" pitchFamily="2" charset="-78"/>
          </a:endParaRPr>
        </a:p>
      </dgm:t>
    </dgm:pt>
    <dgm:pt modelId="{30CCE35D-C2E0-430A-8894-236A2CA8D44E}">
      <dgm:prSet/>
      <dgm:spPr/>
      <dgm:t>
        <a:bodyPr/>
        <a:lstStyle/>
        <a:p>
          <a:pPr algn="justLow" rtl="1"/>
          <a:r>
            <a:rPr lang="fa-IR" dirty="0" smtClean="0">
              <a:cs typeface="B Zar" pitchFamily="2" charset="-78"/>
            </a:rPr>
            <a:t>هزینه‌های جستجوی اطلاعات را برای ارزیابی تحلیل‌گران و سرمایه‌گذاران اوراق بهادار کاهش می‌دهد.</a:t>
          </a:r>
          <a:endParaRPr lang="en-US" dirty="0">
            <a:cs typeface="B Zar" pitchFamily="2" charset="-78"/>
          </a:endParaRPr>
        </a:p>
      </dgm:t>
    </dgm:pt>
    <dgm:pt modelId="{08A42ACC-D02C-44E9-9358-07F612B60BB6}" type="parTrans" cxnId="{C4324F76-ABDE-4B91-A98A-A984E74A263F}">
      <dgm:prSet/>
      <dgm:spPr/>
      <dgm:t>
        <a:bodyPr/>
        <a:lstStyle/>
        <a:p>
          <a:endParaRPr lang="en-US">
            <a:cs typeface="B Zar" pitchFamily="2" charset="-78"/>
          </a:endParaRPr>
        </a:p>
      </dgm:t>
    </dgm:pt>
    <dgm:pt modelId="{24A0082D-6A02-43C0-AD7E-0BF1EE7782EE}" type="sibTrans" cxnId="{C4324F76-ABDE-4B91-A98A-A984E74A263F}">
      <dgm:prSet/>
      <dgm:spPr/>
      <dgm:t>
        <a:bodyPr/>
        <a:lstStyle/>
        <a:p>
          <a:endParaRPr lang="en-US">
            <a:cs typeface="B Zar" pitchFamily="2" charset="-78"/>
          </a:endParaRPr>
        </a:p>
      </dgm:t>
    </dgm:pt>
    <dgm:pt modelId="{FA83BA6B-9E5F-4723-9A87-66214DF144FB}">
      <dgm:prSet/>
      <dgm:spPr/>
      <dgm:t>
        <a:bodyPr/>
        <a:lstStyle/>
        <a:p>
          <a:pPr algn="ctr" rtl="1"/>
          <a:r>
            <a:rPr lang="fa-IR" dirty="0" smtClean="0">
              <a:cs typeface="B Titr" pitchFamily="2" charset="-78"/>
            </a:rPr>
            <a:t>شرکت‌هایی که رابطۀ مالی تعریف‌شده‌ای با بانک‌ها دارند:</a:t>
          </a:r>
          <a:endParaRPr lang="en-US" dirty="0">
            <a:cs typeface="B Titr" pitchFamily="2" charset="-78"/>
          </a:endParaRPr>
        </a:p>
      </dgm:t>
    </dgm:pt>
    <dgm:pt modelId="{C3308F10-ED44-4C70-80D5-93A626C29BD6}" type="parTrans" cxnId="{BD07B31C-A1E1-4061-97FC-40D1C93F2ACE}">
      <dgm:prSet/>
      <dgm:spPr/>
      <dgm:t>
        <a:bodyPr/>
        <a:lstStyle/>
        <a:p>
          <a:endParaRPr lang="en-US">
            <a:cs typeface="B Zar" pitchFamily="2" charset="-78"/>
          </a:endParaRPr>
        </a:p>
      </dgm:t>
    </dgm:pt>
    <dgm:pt modelId="{BEDB74D8-AF02-41EF-8157-A41A0ADE8E02}" type="sibTrans" cxnId="{BD07B31C-A1E1-4061-97FC-40D1C93F2ACE}">
      <dgm:prSet/>
      <dgm:spPr/>
      <dgm:t>
        <a:bodyPr/>
        <a:lstStyle/>
        <a:p>
          <a:endParaRPr lang="en-US">
            <a:cs typeface="B Zar" pitchFamily="2" charset="-78"/>
          </a:endParaRPr>
        </a:p>
      </dgm:t>
    </dgm:pt>
    <dgm:pt modelId="{D8EFA21C-8540-43BF-8351-A391FD3B8E97}">
      <dgm:prSet/>
      <dgm:spPr/>
      <dgm:t>
        <a:bodyPr/>
        <a:lstStyle/>
        <a:p>
          <a:pPr algn="justLow" rtl="1"/>
          <a:r>
            <a:rPr lang="fa-IR" dirty="0" smtClean="0">
              <a:cs typeface="B Zar" pitchFamily="2" charset="-78"/>
            </a:rPr>
            <a:t>وقتی سهامشان عرضۀ عمومی می‌شود، کمتر وضعیت زیرقیمت را تجربه می‌کنند.</a:t>
          </a:r>
          <a:endParaRPr lang="en-US" dirty="0">
            <a:cs typeface="B Zar" pitchFamily="2" charset="-78"/>
          </a:endParaRPr>
        </a:p>
      </dgm:t>
    </dgm:pt>
    <dgm:pt modelId="{1D08FC26-CD08-4843-A7A7-3969E781E321}" type="parTrans" cxnId="{B04055E8-BBD5-4EBE-8B95-367201C9684E}">
      <dgm:prSet/>
      <dgm:spPr/>
      <dgm:t>
        <a:bodyPr/>
        <a:lstStyle/>
        <a:p>
          <a:endParaRPr lang="en-US">
            <a:cs typeface="B Zar" pitchFamily="2" charset="-78"/>
          </a:endParaRPr>
        </a:p>
      </dgm:t>
    </dgm:pt>
    <dgm:pt modelId="{51C82698-14C2-4069-BE2E-600117E0B941}" type="sibTrans" cxnId="{B04055E8-BBD5-4EBE-8B95-367201C9684E}">
      <dgm:prSet/>
      <dgm:spPr/>
      <dgm:t>
        <a:bodyPr/>
        <a:lstStyle/>
        <a:p>
          <a:endParaRPr lang="en-US">
            <a:cs typeface="B Zar" pitchFamily="2" charset="-78"/>
          </a:endParaRPr>
        </a:p>
      </dgm:t>
    </dgm:pt>
    <dgm:pt modelId="{E4ECDB23-F6A5-45A2-BE01-9C12B4D3B055}">
      <dgm:prSet/>
      <dgm:spPr/>
      <dgm:t>
        <a:bodyPr/>
        <a:lstStyle/>
        <a:p>
          <a:pPr algn="justLow" rtl="1"/>
          <a:r>
            <a:rPr lang="fa-IR" dirty="0" smtClean="0">
              <a:cs typeface="B Zar" pitchFamily="2" charset="-78"/>
            </a:rPr>
            <a:t>هزینه‌های تأمین مالیشان از مجرای بازار سرمایه به واسطۀ کاهش  دامنک اوراق بدهی شرکت و کاهش هزینه‌های پذیره‌نویسی پایین می‌آید.</a:t>
          </a:r>
          <a:endParaRPr lang="en-US" dirty="0">
            <a:cs typeface="B Zar" pitchFamily="2" charset="-78"/>
          </a:endParaRPr>
        </a:p>
      </dgm:t>
    </dgm:pt>
    <dgm:pt modelId="{CF8E9C51-6748-423F-849B-3EBF7221D881}" type="parTrans" cxnId="{CBB8CF5C-3D39-4F14-8BD6-7DA748D82CDF}">
      <dgm:prSet/>
      <dgm:spPr/>
      <dgm:t>
        <a:bodyPr/>
        <a:lstStyle/>
        <a:p>
          <a:endParaRPr lang="en-US">
            <a:cs typeface="B Zar" pitchFamily="2" charset="-78"/>
          </a:endParaRPr>
        </a:p>
      </dgm:t>
    </dgm:pt>
    <dgm:pt modelId="{80FC70AC-4469-4A3D-91AF-50C5D1279F9E}" type="sibTrans" cxnId="{CBB8CF5C-3D39-4F14-8BD6-7DA748D82CDF}">
      <dgm:prSet/>
      <dgm:spPr/>
      <dgm:t>
        <a:bodyPr/>
        <a:lstStyle/>
        <a:p>
          <a:endParaRPr lang="en-US">
            <a:cs typeface="B Zar" pitchFamily="2" charset="-78"/>
          </a:endParaRPr>
        </a:p>
      </dgm:t>
    </dgm:pt>
    <dgm:pt modelId="{739CC67E-558B-4C31-9E2D-F5DAB69452CA}" type="pres">
      <dgm:prSet presAssocID="{DBCBBF7B-25B1-4375-8DF1-B7D89F1168E6}" presName="linear" presStyleCnt="0">
        <dgm:presLayoutVars>
          <dgm:dir/>
          <dgm:animLvl val="lvl"/>
          <dgm:resizeHandles val="exact"/>
        </dgm:presLayoutVars>
      </dgm:prSet>
      <dgm:spPr/>
      <dgm:t>
        <a:bodyPr/>
        <a:lstStyle/>
        <a:p>
          <a:endParaRPr lang="en-US"/>
        </a:p>
      </dgm:t>
    </dgm:pt>
    <dgm:pt modelId="{CE99575A-CDCC-4782-AEF3-E13F67EBC558}" type="pres">
      <dgm:prSet presAssocID="{14E3F18A-04BF-4533-869C-413FABA7B194}" presName="parentLin" presStyleCnt="0"/>
      <dgm:spPr/>
    </dgm:pt>
    <dgm:pt modelId="{70410EAB-DC71-4197-9F36-77F40AE894EB}" type="pres">
      <dgm:prSet presAssocID="{14E3F18A-04BF-4533-869C-413FABA7B194}" presName="parentLeftMargin" presStyleLbl="node1" presStyleIdx="0" presStyleCnt="2"/>
      <dgm:spPr/>
      <dgm:t>
        <a:bodyPr/>
        <a:lstStyle/>
        <a:p>
          <a:endParaRPr lang="en-US"/>
        </a:p>
      </dgm:t>
    </dgm:pt>
    <dgm:pt modelId="{C4DE9FF5-4764-436D-8DDD-76FE09BF4D2D}" type="pres">
      <dgm:prSet presAssocID="{14E3F18A-04BF-4533-869C-413FABA7B194}" presName="parentText" presStyleLbl="node1" presStyleIdx="0" presStyleCnt="2">
        <dgm:presLayoutVars>
          <dgm:chMax val="0"/>
          <dgm:bulletEnabled val="1"/>
        </dgm:presLayoutVars>
      </dgm:prSet>
      <dgm:spPr/>
      <dgm:t>
        <a:bodyPr/>
        <a:lstStyle/>
        <a:p>
          <a:endParaRPr lang="en-US"/>
        </a:p>
      </dgm:t>
    </dgm:pt>
    <dgm:pt modelId="{98DF2999-D479-4F58-87EE-8553E0898730}" type="pres">
      <dgm:prSet presAssocID="{14E3F18A-04BF-4533-869C-413FABA7B194}" presName="negativeSpace" presStyleCnt="0"/>
      <dgm:spPr/>
    </dgm:pt>
    <dgm:pt modelId="{DCF7868F-BCA9-4F58-9379-9C738F731F01}" type="pres">
      <dgm:prSet presAssocID="{14E3F18A-04BF-4533-869C-413FABA7B194}" presName="childText" presStyleLbl="conFgAcc1" presStyleIdx="0" presStyleCnt="2">
        <dgm:presLayoutVars>
          <dgm:bulletEnabled val="1"/>
        </dgm:presLayoutVars>
      </dgm:prSet>
      <dgm:spPr/>
      <dgm:t>
        <a:bodyPr/>
        <a:lstStyle/>
        <a:p>
          <a:endParaRPr lang="en-US"/>
        </a:p>
      </dgm:t>
    </dgm:pt>
    <dgm:pt modelId="{17B555F2-8A86-4B8B-AB0F-9B01A601C89C}" type="pres">
      <dgm:prSet presAssocID="{DFEC8C29-A575-43A2-BAF6-92A65CB86E09}" presName="spaceBetweenRectangles" presStyleCnt="0"/>
      <dgm:spPr/>
    </dgm:pt>
    <dgm:pt modelId="{BCB146FD-90FC-415F-A18A-5A89F628F8F5}" type="pres">
      <dgm:prSet presAssocID="{FA83BA6B-9E5F-4723-9A87-66214DF144FB}" presName="parentLin" presStyleCnt="0"/>
      <dgm:spPr/>
    </dgm:pt>
    <dgm:pt modelId="{D374E10C-FE7B-4CA3-970B-1434B8C70008}" type="pres">
      <dgm:prSet presAssocID="{FA83BA6B-9E5F-4723-9A87-66214DF144FB}" presName="parentLeftMargin" presStyleLbl="node1" presStyleIdx="0" presStyleCnt="2"/>
      <dgm:spPr/>
      <dgm:t>
        <a:bodyPr/>
        <a:lstStyle/>
        <a:p>
          <a:endParaRPr lang="en-US"/>
        </a:p>
      </dgm:t>
    </dgm:pt>
    <dgm:pt modelId="{3DE61B4B-5374-44B6-B65D-ED31B68BDC37}" type="pres">
      <dgm:prSet presAssocID="{FA83BA6B-9E5F-4723-9A87-66214DF144FB}" presName="parentText" presStyleLbl="node1" presStyleIdx="1" presStyleCnt="2">
        <dgm:presLayoutVars>
          <dgm:chMax val="0"/>
          <dgm:bulletEnabled val="1"/>
        </dgm:presLayoutVars>
      </dgm:prSet>
      <dgm:spPr/>
      <dgm:t>
        <a:bodyPr/>
        <a:lstStyle/>
        <a:p>
          <a:endParaRPr lang="en-US"/>
        </a:p>
      </dgm:t>
    </dgm:pt>
    <dgm:pt modelId="{3D166EEB-65E4-4220-B870-7C85F5549BD2}" type="pres">
      <dgm:prSet presAssocID="{FA83BA6B-9E5F-4723-9A87-66214DF144FB}" presName="negativeSpace" presStyleCnt="0"/>
      <dgm:spPr/>
    </dgm:pt>
    <dgm:pt modelId="{D79DAE93-6604-4B29-855C-542FC5CF32AB}" type="pres">
      <dgm:prSet presAssocID="{FA83BA6B-9E5F-4723-9A87-66214DF144FB}" presName="childText" presStyleLbl="conFgAcc1" presStyleIdx="1" presStyleCnt="2">
        <dgm:presLayoutVars>
          <dgm:bulletEnabled val="1"/>
        </dgm:presLayoutVars>
      </dgm:prSet>
      <dgm:spPr/>
      <dgm:t>
        <a:bodyPr/>
        <a:lstStyle/>
        <a:p>
          <a:endParaRPr lang="en-US"/>
        </a:p>
      </dgm:t>
    </dgm:pt>
  </dgm:ptLst>
  <dgm:cxnLst>
    <dgm:cxn modelId="{C4324F76-ABDE-4B91-A98A-A984E74A263F}" srcId="{14E3F18A-04BF-4533-869C-413FABA7B194}" destId="{30CCE35D-C2E0-430A-8894-236A2CA8D44E}" srcOrd="1" destOrd="0" parTransId="{08A42ACC-D02C-44E9-9358-07F612B60BB6}" sibTransId="{24A0082D-6A02-43C0-AD7E-0BF1EE7782EE}"/>
    <dgm:cxn modelId="{AED0D1BC-2AD8-4775-8725-A6113602EAF7}" type="presOf" srcId="{14E3F18A-04BF-4533-869C-413FABA7B194}" destId="{C4DE9FF5-4764-436D-8DDD-76FE09BF4D2D}" srcOrd="1" destOrd="0" presId="urn:microsoft.com/office/officeart/2005/8/layout/list1"/>
    <dgm:cxn modelId="{BD07B31C-A1E1-4061-97FC-40D1C93F2ACE}" srcId="{DBCBBF7B-25B1-4375-8DF1-B7D89F1168E6}" destId="{FA83BA6B-9E5F-4723-9A87-66214DF144FB}" srcOrd="1" destOrd="0" parTransId="{C3308F10-ED44-4C70-80D5-93A626C29BD6}" sibTransId="{BEDB74D8-AF02-41EF-8157-A41A0ADE8E02}"/>
    <dgm:cxn modelId="{6D7D7011-1B80-4CC7-99D5-0878486DBCC7}" srcId="{14E3F18A-04BF-4533-869C-413FABA7B194}" destId="{2D50735F-7596-4244-A006-DFCB9EFD4BFE}" srcOrd="0" destOrd="0" parTransId="{760713FA-1D9A-48C2-9CC6-89C9A8AFFFC8}" sibTransId="{9EAC4A37-206E-4E5C-830A-6198099A7839}"/>
    <dgm:cxn modelId="{4E286838-AB02-483F-AC62-4AB46953291F}" type="presOf" srcId="{14E3F18A-04BF-4533-869C-413FABA7B194}" destId="{70410EAB-DC71-4197-9F36-77F40AE894EB}" srcOrd="0" destOrd="0" presId="urn:microsoft.com/office/officeart/2005/8/layout/list1"/>
    <dgm:cxn modelId="{0FE5814B-F716-4F9B-BC98-24026CF6EFAA}" type="presOf" srcId="{30CCE35D-C2E0-430A-8894-236A2CA8D44E}" destId="{DCF7868F-BCA9-4F58-9379-9C738F731F01}" srcOrd="0" destOrd="1" presId="urn:microsoft.com/office/officeart/2005/8/layout/list1"/>
    <dgm:cxn modelId="{CBB8CF5C-3D39-4F14-8BD6-7DA748D82CDF}" srcId="{FA83BA6B-9E5F-4723-9A87-66214DF144FB}" destId="{E4ECDB23-F6A5-45A2-BE01-9C12B4D3B055}" srcOrd="1" destOrd="0" parTransId="{CF8E9C51-6748-423F-849B-3EBF7221D881}" sibTransId="{80FC70AC-4469-4A3D-91AF-50C5D1279F9E}"/>
    <dgm:cxn modelId="{C52DE4B1-9F7F-4375-90DD-2834BD507ABE}" type="presOf" srcId="{FA83BA6B-9E5F-4723-9A87-66214DF144FB}" destId="{3DE61B4B-5374-44B6-B65D-ED31B68BDC37}" srcOrd="1" destOrd="0" presId="urn:microsoft.com/office/officeart/2005/8/layout/list1"/>
    <dgm:cxn modelId="{1A86D59A-8241-47CC-9A7C-82FF467A67ED}" type="presOf" srcId="{FA83BA6B-9E5F-4723-9A87-66214DF144FB}" destId="{D374E10C-FE7B-4CA3-970B-1434B8C70008}" srcOrd="0" destOrd="0" presId="urn:microsoft.com/office/officeart/2005/8/layout/list1"/>
    <dgm:cxn modelId="{7DF5A353-8C39-45A0-AA63-21D42669FA8B}" type="presOf" srcId="{D8EFA21C-8540-43BF-8351-A391FD3B8E97}" destId="{D79DAE93-6604-4B29-855C-542FC5CF32AB}" srcOrd="0" destOrd="0" presId="urn:microsoft.com/office/officeart/2005/8/layout/list1"/>
    <dgm:cxn modelId="{4C7189A7-181E-4174-BDDE-E90F0B6C313A}" type="presOf" srcId="{E4ECDB23-F6A5-45A2-BE01-9C12B4D3B055}" destId="{D79DAE93-6604-4B29-855C-542FC5CF32AB}" srcOrd="0" destOrd="1" presId="urn:microsoft.com/office/officeart/2005/8/layout/list1"/>
    <dgm:cxn modelId="{09CEAE41-A6B5-4183-9516-0F527D825671}" srcId="{DBCBBF7B-25B1-4375-8DF1-B7D89F1168E6}" destId="{14E3F18A-04BF-4533-869C-413FABA7B194}" srcOrd="0" destOrd="0" parTransId="{96323A37-CC26-4754-BCA8-E306AA45BAD2}" sibTransId="{DFEC8C29-A575-43A2-BAF6-92A65CB86E09}"/>
    <dgm:cxn modelId="{1332D48F-7A2A-4987-A336-803C0C2E8BAC}" type="presOf" srcId="{2D50735F-7596-4244-A006-DFCB9EFD4BFE}" destId="{DCF7868F-BCA9-4F58-9379-9C738F731F01}" srcOrd="0" destOrd="0" presId="urn:microsoft.com/office/officeart/2005/8/layout/list1"/>
    <dgm:cxn modelId="{E34C069C-7FD8-4B46-B4F7-B3B966EF07F0}" type="presOf" srcId="{DBCBBF7B-25B1-4375-8DF1-B7D89F1168E6}" destId="{739CC67E-558B-4C31-9E2D-F5DAB69452CA}" srcOrd="0" destOrd="0" presId="urn:microsoft.com/office/officeart/2005/8/layout/list1"/>
    <dgm:cxn modelId="{B04055E8-BBD5-4EBE-8B95-367201C9684E}" srcId="{FA83BA6B-9E5F-4723-9A87-66214DF144FB}" destId="{D8EFA21C-8540-43BF-8351-A391FD3B8E97}" srcOrd="0" destOrd="0" parTransId="{1D08FC26-CD08-4843-A7A7-3969E781E321}" sibTransId="{51C82698-14C2-4069-BE2E-600117E0B941}"/>
    <dgm:cxn modelId="{673F8DDB-ECFF-4B49-BA61-A866598C2644}" type="presParOf" srcId="{739CC67E-558B-4C31-9E2D-F5DAB69452CA}" destId="{CE99575A-CDCC-4782-AEF3-E13F67EBC558}" srcOrd="0" destOrd="0" presId="urn:microsoft.com/office/officeart/2005/8/layout/list1"/>
    <dgm:cxn modelId="{FEFF2456-11D1-4670-B5E1-482BB49A2154}" type="presParOf" srcId="{CE99575A-CDCC-4782-AEF3-E13F67EBC558}" destId="{70410EAB-DC71-4197-9F36-77F40AE894EB}" srcOrd="0" destOrd="0" presId="urn:microsoft.com/office/officeart/2005/8/layout/list1"/>
    <dgm:cxn modelId="{49252D3B-7399-495C-941E-6370094D9778}" type="presParOf" srcId="{CE99575A-CDCC-4782-AEF3-E13F67EBC558}" destId="{C4DE9FF5-4764-436D-8DDD-76FE09BF4D2D}" srcOrd="1" destOrd="0" presId="urn:microsoft.com/office/officeart/2005/8/layout/list1"/>
    <dgm:cxn modelId="{C7A2E05B-A96D-4476-9CAD-04F091E13D22}" type="presParOf" srcId="{739CC67E-558B-4C31-9E2D-F5DAB69452CA}" destId="{98DF2999-D479-4F58-87EE-8553E0898730}" srcOrd="1" destOrd="0" presId="urn:microsoft.com/office/officeart/2005/8/layout/list1"/>
    <dgm:cxn modelId="{23586394-33EC-4766-873E-F14D1064E66F}" type="presParOf" srcId="{739CC67E-558B-4C31-9E2D-F5DAB69452CA}" destId="{DCF7868F-BCA9-4F58-9379-9C738F731F01}" srcOrd="2" destOrd="0" presId="urn:microsoft.com/office/officeart/2005/8/layout/list1"/>
    <dgm:cxn modelId="{E30D8AA7-1BA6-49F7-9E97-674E772F7606}" type="presParOf" srcId="{739CC67E-558B-4C31-9E2D-F5DAB69452CA}" destId="{17B555F2-8A86-4B8B-AB0F-9B01A601C89C}" srcOrd="3" destOrd="0" presId="urn:microsoft.com/office/officeart/2005/8/layout/list1"/>
    <dgm:cxn modelId="{54BC79C7-786D-4189-8489-09617AC8021A}" type="presParOf" srcId="{739CC67E-558B-4C31-9E2D-F5DAB69452CA}" destId="{BCB146FD-90FC-415F-A18A-5A89F628F8F5}" srcOrd="4" destOrd="0" presId="urn:microsoft.com/office/officeart/2005/8/layout/list1"/>
    <dgm:cxn modelId="{AAF0B660-2883-4B81-82A9-CF894307450D}" type="presParOf" srcId="{BCB146FD-90FC-415F-A18A-5A89F628F8F5}" destId="{D374E10C-FE7B-4CA3-970B-1434B8C70008}" srcOrd="0" destOrd="0" presId="urn:microsoft.com/office/officeart/2005/8/layout/list1"/>
    <dgm:cxn modelId="{8DA70C30-D065-45C0-B831-981D6A40924B}" type="presParOf" srcId="{BCB146FD-90FC-415F-A18A-5A89F628F8F5}" destId="{3DE61B4B-5374-44B6-B65D-ED31B68BDC37}" srcOrd="1" destOrd="0" presId="urn:microsoft.com/office/officeart/2005/8/layout/list1"/>
    <dgm:cxn modelId="{49CD7FDB-787A-48D2-B103-F15FF1FD052F}" type="presParOf" srcId="{739CC67E-558B-4C31-9E2D-F5DAB69452CA}" destId="{3D166EEB-65E4-4220-B870-7C85F5549BD2}" srcOrd="5" destOrd="0" presId="urn:microsoft.com/office/officeart/2005/8/layout/list1"/>
    <dgm:cxn modelId="{5E5C83D2-CC86-49ED-9849-6DD80558424D}" type="presParOf" srcId="{739CC67E-558B-4C31-9E2D-F5DAB69452CA}" destId="{D79DAE93-6604-4B29-855C-542FC5CF32AB}"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814008A-7649-49D9-89A2-80AC0900BC83}" type="doc">
      <dgm:prSet loTypeId="urn:microsoft.com/office/officeart/2005/8/layout/process3" loCatId="process" qsTypeId="urn:microsoft.com/office/officeart/2005/8/quickstyle/simple5" qsCatId="simple" csTypeId="urn:microsoft.com/office/officeart/2005/8/colors/accent0_3" csCatId="mainScheme" phldr="1"/>
      <dgm:spPr/>
      <dgm:t>
        <a:bodyPr/>
        <a:lstStyle/>
        <a:p>
          <a:endParaRPr lang="en-US"/>
        </a:p>
      </dgm:t>
    </dgm:pt>
    <dgm:pt modelId="{CB9BEB2A-EA79-4000-9E7F-3707CEC9B3D5}">
      <dgm:prSet/>
      <dgm:spPr/>
      <dgm:t>
        <a:bodyPr/>
        <a:lstStyle/>
        <a:p>
          <a:pPr algn="ctr" rtl="1"/>
          <a:r>
            <a:rPr lang="fa-IR" b="1" dirty="0" smtClean="0">
              <a:cs typeface="B Zar" pitchFamily="2" charset="-78"/>
            </a:rPr>
            <a:t>بازارهای سرمایۀ بزرگ‌تر:</a:t>
          </a:r>
          <a:endParaRPr lang="en-US" b="1" dirty="0">
            <a:cs typeface="B Zar" pitchFamily="2" charset="-78"/>
          </a:endParaRPr>
        </a:p>
      </dgm:t>
    </dgm:pt>
    <dgm:pt modelId="{214D5E69-2EF3-4803-A8DE-66121A8710A4}" type="parTrans" cxnId="{FB72B251-3720-4A56-8A6D-2147652EE41D}">
      <dgm:prSet/>
      <dgm:spPr/>
      <dgm:t>
        <a:bodyPr/>
        <a:lstStyle/>
        <a:p>
          <a:endParaRPr lang="en-US">
            <a:cs typeface="B Zar" pitchFamily="2" charset="-78"/>
          </a:endParaRPr>
        </a:p>
      </dgm:t>
    </dgm:pt>
    <dgm:pt modelId="{67B3EC7B-044C-4262-9183-D7846265B797}" type="sibTrans" cxnId="{FB72B251-3720-4A56-8A6D-2147652EE41D}">
      <dgm:prSet/>
      <dgm:spPr/>
      <dgm:t>
        <a:bodyPr/>
        <a:lstStyle/>
        <a:p>
          <a:endParaRPr lang="en-US">
            <a:cs typeface="B Zar" pitchFamily="2" charset="-78"/>
          </a:endParaRPr>
        </a:p>
      </dgm:t>
    </dgm:pt>
    <dgm:pt modelId="{442849A5-C91A-4D5E-8289-6A8127F105BC}">
      <dgm:prSet/>
      <dgm:spPr/>
      <dgm:t>
        <a:bodyPr/>
        <a:lstStyle/>
        <a:p>
          <a:pPr algn="justLow" rtl="1"/>
          <a:r>
            <a:rPr lang="fa-IR" dirty="0" smtClean="0">
              <a:cs typeface="B Zar" pitchFamily="2" charset="-78"/>
            </a:rPr>
            <a:t>به بانک‌ها در جهت بهبود غربال وام‌گیرنده‌ها، نظارت کارامدتر بر سرمایه‌گذاری‌ها، و پیام‌دهی وضعیت ریسک آن‌ها به روش‌هایی غیر از نسبت سرمایه به دارایی کمک می‌کند.</a:t>
          </a:r>
          <a:endParaRPr lang="en-US" dirty="0">
            <a:cs typeface="B Zar" pitchFamily="2" charset="-78"/>
          </a:endParaRPr>
        </a:p>
      </dgm:t>
    </dgm:pt>
    <dgm:pt modelId="{CE013AB4-DC5B-4F20-9A4C-E84969987753}" type="parTrans" cxnId="{424A0B60-D156-4DF9-8C71-8CE4ACEA7694}">
      <dgm:prSet/>
      <dgm:spPr/>
      <dgm:t>
        <a:bodyPr/>
        <a:lstStyle/>
        <a:p>
          <a:endParaRPr lang="en-US">
            <a:cs typeface="B Zar" pitchFamily="2" charset="-78"/>
          </a:endParaRPr>
        </a:p>
      </dgm:t>
    </dgm:pt>
    <dgm:pt modelId="{15BE7A2F-4676-4BD0-9D37-3F5F95B88E8C}" type="sibTrans" cxnId="{424A0B60-D156-4DF9-8C71-8CE4ACEA7694}">
      <dgm:prSet/>
      <dgm:spPr/>
      <dgm:t>
        <a:bodyPr/>
        <a:lstStyle/>
        <a:p>
          <a:endParaRPr lang="en-US">
            <a:cs typeface="B Zar" pitchFamily="2" charset="-78"/>
          </a:endParaRPr>
        </a:p>
      </dgm:t>
    </dgm:pt>
    <dgm:pt modelId="{0768C764-77E2-4BCB-86B9-498A47355AE7}">
      <dgm:prSet/>
      <dgm:spPr/>
      <dgm:t>
        <a:bodyPr/>
        <a:lstStyle/>
        <a:p>
          <a:pPr algn="justLow" rtl="1"/>
          <a:r>
            <a:rPr lang="fa-IR" dirty="0" smtClean="0">
              <a:cs typeface="B Zar" pitchFamily="2" charset="-78"/>
            </a:rPr>
            <a:t>به پیام‌دهی ناشی ازعملکرد بانک‌ها، کمک شایانی می‌کند که نتیجۀ آن تأمین مالی با قیمت‌هایی متناسب با سطح ریسک و شهرت بانک است.</a:t>
          </a:r>
          <a:endParaRPr lang="en-US" dirty="0">
            <a:cs typeface="B Zar" pitchFamily="2" charset="-78"/>
          </a:endParaRPr>
        </a:p>
      </dgm:t>
    </dgm:pt>
    <dgm:pt modelId="{9F377177-09D6-440E-848B-E388A458E2A0}" type="parTrans" cxnId="{A8404855-B8CB-4A6D-B6AE-D1B935C65503}">
      <dgm:prSet/>
      <dgm:spPr/>
      <dgm:t>
        <a:bodyPr/>
        <a:lstStyle/>
        <a:p>
          <a:endParaRPr lang="en-US">
            <a:cs typeface="B Zar" pitchFamily="2" charset="-78"/>
          </a:endParaRPr>
        </a:p>
      </dgm:t>
    </dgm:pt>
    <dgm:pt modelId="{0DC3E242-7F4F-4862-AE4A-5F847C648843}" type="sibTrans" cxnId="{A8404855-B8CB-4A6D-B6AE-D1B935C65503}">
      <dgm:prSet/>
      <dgm:spPr/>
      <dgm:t>
        <a:bodyPr/>
        <a:lstStyle/>
        <a:p>
          <a:endParaRPr lang="en-US">
            <a:cs typeface="B Zar" pitchFamily="2" charset="-78"/>
          </a:endParaRPr>
        </a:p>
      </dgm:t>
    </dgm:pt>
    <dgm:pt modelId="{27763D2A-A3CD-4A00-8766-34E2AFFDE51C}" type="pres">
      <dgm:prSet presAssocID="{3814008A-7649-49D9-89A2-80AC0900BC83}" presName="linearFlow" presStyleCnt="0">
        <dgm:presLayoutVars>
          <dgm:dir/>
          <dgm:animLvl val="lvl"/>
          <dgm:resizeHandles val="exact"/>
        </dgm:presLayoutVars>
      </dgm:prSet>
      <dgm:spPr/>
      <dgm:t>
        <a:bodyPr/>
        <a:lstStyle/>
        <a:p>
          <a:endParaRPr lang="en-US"/>
        </a:p>
      </dgm:t>
    </dgm:pt>
    <dgm:pt modelId="{6DD86A7F-A2C3-4853-8686-A4BCDC813BF3}" type="pres">
      <dgm:prSet presAssocID="{CB9BEB2A-EA79-4000-9E7F-3707CEC9B3D5}" presName="composite" presStyleCnt="0"/>
      <dgm:spPr/>
    </dgm:pt>
    <dgm:pt modelId="{6021201B-89C6-42B6-9F79-2E9A00418BC0}" type="pres">
      <dgm:prSet presAssocID="{CB9BEB2A-EA79-4000-9E7F-3707CEC9B3D5}" presName="parTx" presStyleLbl="node1" presStyleIdx="0" presStyleCnt="1">
        <dgm:presLayoutVars>
          <dgm:chMax val="0"/>
          <dgm:chPref val="0"/>
          <dgm:bulletEnabled val="1"/>
        </dgm:presLayoutVars>
      </dgm:prSet>
      <dgm:spPr/>
      <dgm:t>
        <a:bodyPr/>
        <a:lstStyle/>
        <a:p>
          <a:endParaRPr lang="en-US"/>
        </a:p>
      </dgm:t>
    </dgm:pt>
    <dgm:pt modelId="{41A87EA0-2713-4374-9442-0E1A9DAE3851}" type="pres">
      <dgm:prSet presAssocID="{CB9BEB2A-EA79-4000-9E7F-3707CEC9B3D5}" presName="parSh" presStyleLbl="node1" presStyleIdx="0" presStyleCnt="1"/>
      <dgm:spPr/>
      <dgm:t>
        <a:bodyPr/>
        <a:lstStyle/>
        <a:p>
          <a:endParaRPr lang="en-US"/>
        </a:p>
      </dgm:t>
    </dgm:pt>
    <dgm:pt modelId="{53B640EA-99BA-43F5-A28E-08EFC026D6F3}" type="pres">
      <dgm:prSet presAssocID="{CB9BEB2A-EA79-4000-9E7F-3707CEC9B3D5}" presName="desTx" presStyleLbl="fgAcc1" presStyleIdx="0" presStyleCnt="1">
        <dgm:presLayoutVars>
          <dgm:bulletEnabled val="1"/>
        </dgm:presLayoutVars>
      </dgm:prSet>
      <dgm:spPr/>
      <dgm:t>
        <a:bodyPr/>
        <a:lstStyle/>
        <a:p>
          <a:endParaRPr lang="en-US"/>
        </a:p>
      </dgm:t>
    </dgm:pt>
  </dgm:ptLst>
  <dgm:cxnLst>
    <dgm:cxn modelId="{FB72B251-3720-4A56-8A6D-2147652EE41D}" srcId="{3814008A-7649-49D9-89A2-80AC0900BC83}" destId="{CB9BEB2A-EA79-4000-9E7F-3707CEC9B3D5}" srcOrd="0" destOrd="0" parTransId="{214D5E69-2EF3-4803-A8DE-66121A8710A4}" sibTransId="{67B3EC7B-044C-4262-9183-D7846265B797}"/>
    <dgm:cxn modelId="{424A0B60-D156-4DF9-8C71-8CE4ACEA7694}" srcId="{CB9BEB2A-EA79-4000-9E7F-3707CEC9B3D5}" destId="{442849A5-C91A-4D5E-8289-6A8127F105BC}" srcOrd="0" destOrd="0" parTransId="{CE013AB4-DC5B-4F20-9A4C-E84969987753}" sibTransId="{15BE7A2F-4676-4BD0-9D37-3F5F95B88E8C}"/>
    <dgm:cxn modelId="{0C6A6779-EE9C-4EA1-BFB1-9DC87B939FEB}" type="presOf" srcId="{CB9BEB2A-EA79-4000-9E7F-3707CEC9B3D5}" destId="{6021201B-89C6-42B6-9F79-2E9A00418BC0}" srcOrd="0" destOrd="0" presId="urn:microsoft.com/office/officeart/2005/8/layout/process3"/>
    <dgm:cxn modelId="{A8404855-B8CB-4A6D-B6AE-D1B935C65503}" srcId="{CB9BEB2A-EA79-4000-9E7F-3707CEC9B3D5}" destId="{0768C764-77E2-4BCB-86B9-498A47355AE7}" srcOrd="1" destOrd="0" parTransId="{9F377177-09D6-440E-848B-E388A458E2A0}" sibTransId="{0DC3E242-7F4F-4862-AE4A-5F847C648843}"/>
    <dgm:cxn modelId="{396D7708-D7B8-47C6-BE4A-BD63CD7C4083}" type="presOf" srcId="{442849A5-C91A-4D5E-8289-6A8127F105BC}" destId="{53B640EA-99BA-43F5-A28E-08EFC026D6F3}" srcOrd="0" destOrd="0" presId="urn:microsoft.com/office/officeart/2005/8/layout/process3"/>
    <dgm:cxn modelId="{E74A8826-3EA9-4A68-924E-973914CAEEAF}" type="presOf" srcId="{0768C764-77E2-4BCB-86B9-498A47355AE7}" destId="{53B640EA-99BA-43F5-A28E-08EFC026D6F3}" srcOrd="0" destOrd="1" presId="urn:microsoft.com/office/officeart/2005/8/layout/process3"/>
    <dgm:cxn modelId="{FF480105-3CF8-4060-99D8-604C4BC9DA2F}" type="presOf" srcId="{CB9BEB2A-EA79-4000-9E7F-3707CEC9B3D5}" destId="{41A87EA0-2713-4374-9442-0E1A9DAE3851}" srcOrd="1" destOrd="0" presId="urn:microsoft.com/office/officeart/2005/8/layout/process3"/>
    <dgm:cxn modelId="{269D4BB9-11DC-4097-AD16-0BB8A1321D6C}" type="presOf" srcId="{3814008A-7649-49D9-89A2-80AC0900BC83}" destId="{27763D2A-A3CD-4A00-8766-34E2AFFDE51C}" srcOrd="0" destOrd="0" presId="urn:microsoft.com/office/officeart/2005/8/layout/process3"/>
    <dgm:cxn modelId="{04BA0C8B-23B8-47CA-AC4F-9EAEEB2BDE4D}" type="presParOf" srcId="{27763D2A-A3CD-4A00-8766-34E2AFFDE51C}" destId="{6DD86A7F-A2C3-4853-8686-A4BCDC813BF3}" srcOrd="0" destOrd="0" presId="urn:microsoft.com/office/officeart/2005/8/layout/process3"/>
    <dgm:cxn modelId="{D86ACC96-92ED-4CD7-86E9-4B06F24DAE3A}" type="presParOf" srcId="{6DD86A7F-A2C3-4853-8686-A4BCDC813BF3}" destId="{6021201B-89C6-42B6-9F79-2E9A00418BC0}" srcOrd="0" destOrd="0" presId="urn:microsoft.com/office/officeart/2005/8/layout/process3"/>
    <dgm:cxn modelId="{41826194-520F-4477-A97E-C74FEA821A2C}" type="presParOf" srcId="{6DD86A7F-A2C3-4853-8686-A4BCDC813BF3}" destId="{41A87EA0-2713-4374-9442-0E1A9DAE3851}" srcOrd="1" destOrd="0" presId="urn:microsoft.com/office/officeart/2005/8/layout/process3"/>
    <dgm:cxn modelId="{E8A487A9-F83F-4403-8D89-678FC6BFD323}" type="presParOf" srcId="{6DD86A7F-A2C3-4853-8686-A4BCDC813BF3}" destId="{53B640EA-99BA-43F5-A28E-08EFC026D6F3}"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668645A0-977E-46CF-B963-A18C2CE4D18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F10A304-C6B3-4316-B286-C0537A18A0C5}">
      <dgm:prSet/>
      <dgm:spPr/>
      <dgm:t>
        <a:bodyPr/>
        <a:lstStyle/>
        <a:p>
          <a:pPr rtl="1"/>
          <a:r>
            <a:rPr lang="fa-IR" smtClean="0">
              <a:cs typeface="B Zar" pitchFamily="2" charset="-78"/>
            </a:rPr>
            <a:t>بانک‌ها خدمت تبدیل کیفی دارایی‌ها (</a:t>
          </a:r>
          <a:r>
            <a:rPr lang="en-US" smtClean="0">
              <a:cs typeface="B Zar" pitchFamily="2" charset="-78"/>
            </a:rPr>
            <a:t>QAT</a:t>
          </a:r>
          <a:r>
            <a:rPr lang="fa-IR" smtClean="0">
              <a:cs typeface="B Zar" pitchFamily="2" charset="-78"/>
            </a:rPr>
            <a:t>) را ارائه می‌کنند.</a:t>
          </a:r>
          <a:endParaRPr lang="en-US">
            <a:cs typeface="B Zar" pitchFamily="2" charset="-78"/>
          </a:endParaRPr>
        </a:p>
      </dgm:t>
    </dgm:pt>
    <dgm:pt modelId="{961EB7FB-4B9C-45B0-8C71-493E660E219A}" type="parTrans" cxnId="{83ED5E71-DBE2-4E48-AB36-3DFD92189C3A}">
      <dgm:prSet/>
      <dgm:spPr/>
      <dgm:t>
        <a:bodyPr/>
        <a:lstStyle/>
        <a:p>
          <a:endParaRPr lang="en-US">
            <a:cs typeface="B Zar" pitchFamily="2" charset="-78"/>
          </a:endParaRPr>
        </a:p>
      </dgm:t>
    </dgm:pt>
    <dgm:pt modelId="{8DBBE4A3-07FC-489D-9320-F7B04483EA18}" type="sibTrans" cxnId="{83ED5E71-DBE2-4E48-AB36-3DFD92189C3A}">
      <dgm:prSet/>
      <dgm:spPr/>
      <dgm:t>
        <a:bodyPr/>
        <a:lstStyle/>
        <a:p>
          <a:endParaRPr lang="en-US">
            <a:cs typeface="B Zar" pitchFamily="2" charset="-78"/>
          </a:endParaRPr>
        </a:p>
      </dgm:t>
    </dgm:pt>
    <dgm:pt modelId="{9FC68251-EA00-43E3-8339-B7E657BFE2D2}">
      <dgm:prSet/>
      <dgm:spPr/>
      <dgm:t>
        <a:bodyPr/>
        <a:lstStyle/>
        <a:p>
          <a:pPr rtl="1"/>
          <a:r>
            <a:rPr lang="fa-IR" smtClean="0">
              <a:cs typeface="B Zar" pitchFamily="2" charset="-78"/>
            </a:rPr>
            <a:t>در مسیر ارائۀ این خدمت با ریسک‌های مالی مواجه می‌شوند.</a:t>
          </a:r>
          <a:endParaRPr lang="en-US">
            <a:cs typeface="B Zar" pitchFamily="2" charset="-78"/>
          </a:endParaRPr>
        </a:p>
      </dgm:t>
    </dgm:pt>
    <dgm:pt modelId="{AA86734B-FB09-42EB-ADF7-940082E62478}" type="parTrans" cxnId="{42CE1550-3205-48AD-B740-88CB2C350A80}">
      <dgm:prSet/>
      <dgm:spPr/>
      <dgm:t>
        <a:bodyPr/>
        <a:lstStyle/>
        <a:p>
          <a:endParaRPr lang="en-US">
            <a:cs typeface="B Zar" pitchFamily="2" charset="-78"/>
          </a:endParaRPr>
        </a:p>
      </dgm:t>
    </dgm:pt>
    <dgm:pt modelId="{444DAF91-6A00-4F22-A7F2-D85B967BBC8C}" type="sibTrans" cxnId="{42CE1550-3205-48AD-B740-88CB2C350A80}">
      <dgm:prSet/>
      <dgm:spPr/>
      <dgm:t>
        <a:bodyPr/>
        <a:lstStyle/>
        <a:p>
          <a:endParaRPr lang="en-US">
            <a:cs typeface="B Zar" pitchFamily="2" charset="-78"/>
          </a:endParaRPr>
        </a:p>
      </dgm:t>
    </dgm:pt>
    <dgm:pt modelId="{48075D04-09B5-47BA-87A7-AA5CAF2EBCCE}">
      <dgm:prSet/>
      <dgm:spPr/>
      <dgm:t>
        <a:bodyPr/>
        <a:lstStyle/>
        <a:p>
          <a:pPr rtl="1"/>
          <a:r>
            <a:rPr lang="fa-IR" smtClean="0">
              <a:cs typeface="B Zar" pitchFamily="2" charset="-78"/>
            </a:rPr>
            <a:t>بازار سرمایه ابزار کافی جهت مدیریت ریسک‌های بانک‌ها فراهم می‌آورد.</a:t>
          </a:r>
          <a:endParaRPr lang="en-US">
            <a:cs typeface="B Zar" pitchFamily="2" charset="-78"/>
          </a:endParaRPr>
        </a:p>
      </dgm:t>
    </dgm:pt>
    <dgm:pt modelId="{F5B06D9D-626F-43F3-AA8B-05A25F645A2B}" type="parTrans" cxnId="{1C43021F-88B7-4FD9-A299-C85117507B23}">
      <dgm:prSet/>
      <dgm:spPr/>
      <dgm:t>
        <a:bodyPr/>
        <a:lstStyle/>
        <a:p>
          <a:endParaRPr lang="en-US">
            <a:cs typeface="B Zar" pitchFamily="2" charset="-78"/>
          </a:endParaRPr>
        </a:p>
      </dgm:t>
    </dgm:pt>
    <dgm:pt modelId="{88792E8A-F812-4A36-AB40-E3A3A5027044}" type="sibTrans" cxnId="{1C43021F-88B7-4FD9-A299-C85117507B23}">
      <dgm:prSet/>
      <dgm:spPr/>
      <dgm:t>
        <a:bodyPr/>
        <a:lstStyle/>
        <a:p>
          <a:endParaRPr lang="en-US">
            <a:cs typeface="B Zar" pitchFamily="2" charset="-78"/>
          </a:endParaRPr>
        </a:p>
      </dgm:t>
    </dgm:pt>
    <dgm:pt modelId="{ACA5DB49-45EC-467A-A7E5-6FF9C627C0D0}" type="pres">
      <dgm:prSet presAssocID="{668645A0-977E-46CF-B963-A18C2CE4D187}" presName="linear" presStyleCnt="0">
        <dgm:presLayoutVars>
          <dgm:animLvl val="lvl"/>
          <dgm:resizeHandles val="exact"/>
        </dgm:presLayoutVars>
      </dgm:prSet>
      <dgm:spPr/>
      <dgm:t>
        <a:bodyPr/>
        <a:lstStyle/>
        <a:p>
          <a:endParaRPr lang="en-US"/>
        </a:p>
      </dgm:t>
    </dgm:pt>
    <dgm:pt modelId="{6B16F2F5-005D-4309-BF3B-2AF1E3458776}" type="pres">
      <dgm:prSet presAssocID="{9F10A304-C6B3-4316-B286-C0537A18A0C5}" presName="parentText" presStyleLbl="node1" presStyleIdx="0" presStyleCnt="3">
        <dgm:presLayoutVars>
          <dgm:chMax val="0"/>
          <dgm:bulletEnabled val="1"/>
        </dgm:presLayoutVars>
      </dgm:prSet>
      <dgm:spPr/>
      <dgm:t>
        <a:bodyPr/>
        <a:lstStyle/>
        <a:p>
          <a:endParaRPr lang="en-US"/>
        </a:p>
      </dgm:t>
    </dgm:pt>
    <dgm:pt modelId="{5D0BE74F-EAB0-4C4B-B79C-F6EDB308A86C}" type="pres">
      <dgm:prSet presAssocID="{8DBBE4A3-07FC-489D-9320-F7B04483EA18}" presName="spacer" presStyleCnt="0"/>
      <dgm:spPr/>
    </dgm:pt>
    <dgm:pt modelId="{9D150573-81B3-4673-85F1-AAD2F060259F}" type="pres">
      <dgm:prSet presAssocID="{9FC68251-EA00-43E3-8339-B7E657BFE2D2}" presName="parentText" presStyleLbl="node1" presStyleIdx="1" presStyleCnt="3">
        <dgm:presLayoutVars>
          <dgm:chMax val="0"/>
          <dgm:bulletEnabled val="1"/>
        </dgm:presLayoutVars>
      </dgm:prSet>
      <dgm:spPr/>
      <dgm:t>
        <a:bodyPr/>
        <a:lstStyle/>
        <a:p>
          <a:endParaRPr lang="en-US"/>
        </a:p>
      </dgm:t>
    </dgm:pt>
    <dgm:pt modelId="{93C22201-F6C7-4965-A8DA-FFD7D1213A01}" type="pres">
      <dgm:prSet presAssocID="{444DAF91-6A00-4F22-A7F2-D85B967BBC8C}" presName="spacer" presStyleCnt="0"/>
      <dgm:spPr/>
    </dgm:pt>
    <dgm:pt modelId="{7437F3D3-F166-4B6E-8D30-1D6CE4CBAA2F}" type="pres">
      <dgm:prSet presAssocID="{48075D04-09B5-47BA-87A7-AA5CAF2EBCCE}" presName="parentText" presStyleLbl="node1" presStyleIdx="2" presStyleCnt="3">
        <dgm:presLayoutVars>
          <dgm:chMax val="0"/>
          <dgm:bulletEnabled val="1"/>
        </dgm:presLayoutVars>
      </dgm:prSet>
      <dgm:spPr/>
      <dgm:t>
        <a:bodyPr/>
        <a:lstStyle/>
        <a:p>
          <a:endParaRPr lang="en-US"/>
        </a:p>
      </dgm:t>
    </dgm:pt>
  </dgm:ptLst>
  <dgm:cxnLst>
    <dgm:cxn modelId="{963396EF-A57F-4753-A18A-1EFDD50DF75A}" type="presOf" srcId="{48075D04-09B5-47BA-87A7-AA5CAF2EBCCE}" destId="{7437F3D3-F166-4B6E-8D30-1D6CE4CBAA2F}" srcOrd="0" destOrd="0" presId="urn:microsoft.com/office/officeart/2005/8/layout/vList2"/>
    <dgm:cxn modelId="{44F7AD46-9CE9-491E-B9EA-AD3E3B48D5F6}" type="presOf" srcId="{9F10A304-C6B3-4316-B286-C0537A18A0C5}" destId="{6B16F2F5-005D-4309-BF3B-2AF1E3458776}" srcOrd="0" destOrd="0" presId="urn:microsoft.com/office/officeart/2005/8/layout/vList2"/>
    <dgm:cxn modelId="{A5649AEC-ED08-41B8-A1E6-0B254B96225F}" type="presOf" srcId="{668645A0-977E-46CF-B963-A18C2CE4D187}" destId="{ACA5DB49-45EC-467A-A7E5-6FF9C627C0D0}" srcOrd="0" destOrd="0" presId="urn:microsoft.com/office/officeart/2005/8/layout/vList2"/>
    <dgm:cxn modelId="{42CE1550-3205-48AD-B740-88CB2C350A80}" srcId="{668645A0-977E-46CF-B963-A18C2CE4D187}" destId="{9FC68251-EA00-43E3-8339-B7E657BFE2D2}" srcOrd="1" destOrd="0" parTransId="{AA86734B-FB09-42EB-ADF7-940082E62478}" sibTransId="{444DAF91-6A00-4F22-A7F2-D85B967BBC8C}"/>
    <dgm:cxn modelId="{83ED5E71-DBE2-4E48-AB36-3DFD92189C3A}" srcId="{668645A0-977E-46CF-B963-A18C2CE4D187}" destId="{9F10A304-C6B3-4316-B286-C0537A18A0C5}" srcOrd="0" destOrd="0" parTransId="{961EB7FB-4B9C-45B0-8C71-493E660E219A}" sibTransId="{8DBBE4A3-07FC-489D-9320-F7B04483EA18}"/>
    <dgm:cxn modelId="{1C43021F-88B7-4FD9-A299-C85117507B23}" srcId="{668645A0-977E-46CF-B963-A18C2CE4D187}" destId="{48075D04-09B5-47BA-87A7-AA5CAF2EBCCE}" srcOrd="2" destOrd="0" parTransId="{F5B06D9D-626F-43F3-AA8B-05A25F645A2B}" sibTransId="{88792E8A-F812-4A36-AB40-E3A3A5027044}"/>
    <dgm:cxn modelId="{C7A95320-034B-4209-8763-BDDA97B9F496}" type="presOf" srcId="{9FC68251-EA00-43E3-8339-B7E657BFE2D2}" destId="{9D150573-81B3-4673-85F1-AAD2F060259F}" srcOrd="0" destOrd="0" presId="urn:microsoft.com/office/officeart/2005/8/layout/vList2"/>
    <dgm:cxn modelId="{15E4E079-7DCF-4EE9-B5F0-7B2B50DF9BEB}" type="presParOf" srcId="{ACA5DB49-45EC-467A-A7E5-6FF9C627C0D0}" destId="{6B16F2F5-005D-4309-BF3B-2AF1E3458776}" srcOrd="0" destOrd="0" presId="urn:microsoft.com/office/officeart/2005/8/layout/vList2"/>
    <dgm:cxn modelId="{E46495E3-C196-4802-9B74-0A2470944944}" type="presParOf" srcId="{ACA5DB49-45EC-467A-A7E5-6FF9C627C0D0}" destId="{5D0BE74F-EAB0-4C4B-B79C-F6EDB308A86C}" srcOrd="1" destOrd="0" presId="urn:microsoft.com/office/officeart/2005/8/layout/vList2"/>
    <dgm:cxn modelId="{EC2209BF-D1C3-4E73-8825-A1D4F8BEFBC2}" type="presParOf" srcId="{ACA5DB49-45EC-467A-A7E5-6FF9C627C0D0}" destId="{9D150573-81B3-4673-85F1-AAD2F060259F}" srcOrd="2" destOrd="0" presId="urn:microsoft.com/office/officeart/2005/8/layout/vList2"/>
    <dgm:cxn modelId="{82A0BC63-9FE6-411E-AE10-A6DBF0590955}" type="presParOf" srcId="{ACA5DB49-45EC-467A-A7E5-6FF9C627C0D0}" destId="{93C22201-F6C7-4965-A8DA-FFD7D1213A01}" srcOrd="3" destOrd="0" presId="urn:microsoft.com/office/officeart/2005/8/layout/vList2"/>
    <dgm:cxn modelId="{B839135D-1ABA-41B6-9EDD-EA8BD040F2E0}" type="presParOf" srcId="{ACA5DB49-45EC-467A-A7E5-6FF9C627C0D0}" destId="{7437F3D3-F166-4B6E-8D30-1D6CE4CBAA2F}"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6161B01D-8C1A-4117-A45A-B7034C480B7E}" type="doc">
      <dgm:prSet loTypeId="urn:microsoft.com/office/officeart/2005/8/layout/default#1" loCatId="list" qsTypeId="urn:microsoft.com/office/officeart/2005/8/quickstyle/simple1" qsCatId="simple" csTypeId="urn:microsoft.com/office/officeart/2005/8/colors/accent1_2" csCatId="accent1"/>
      <dgm:spPr/>
      <dgm:t>
        <a:bodyPr/>
        <a:lstStyle/>
        <a:p>
          <a:endParaRPr lang="en-US"/>
        </a:p>
      </dgm:t>
    </dgm:pt>
    <dgm:pt modelId="{26314661-B3C4-434C-83DB-F07BFBF31CDC}">
      <dgm:prSet/>
      <dgm:spPr/>
      <dgm:t>
        <a:bodyPr/>
        <a:lstStyle/>
        <a:p>
          <a:pPr algn="justLow" rtl="1"/>
          <a:r>
            <a:rPr lang="fa-IR" smtClean="0">
              <a:cs typeface="B Zar" pitchFamily="2" charset="-78"/>
            </a:rPr>
            <a:t>به نظر می‌رسد نظام مالی ایران بانک‌پایه است یعنی در ایران بانک‌ها بخش عمدۀ نظام مالی را تشکیل می‌دهند.</a:t>
          </a:r>
          <a:endParaRPr lang="en-US" dirty="0">
            <a:cs typeface="B Zar" pitchFamily="2" charset="-78"/>
          </a:endParaRPr>
        </a:p>
      </dgm:t>
    </dgm:pt>
    <dgm:pt modelId="{A54C875F-ABBA-47DC-BF9E-27E2DCF18149}" type="parTrans" cxnId="{A320C8DC-705D-4AE0-96C3-6547610EEB57}">
      <dgm:prSet/>
      <dgm:spPr/>
      <dgm:t>
        <a:bodyPr/>
        <a:lstStyle/>
        <a:p>
          <a:pPr algn="justLow"/>
          <a:endParaRPr lang="en-US">
            <a:cs typeface="B Zar" pitchFamily="2" charset="-78"/>
          </a:endParaRPr>
        </a:p>
      </dgm:t>
    </dgm:pt>
    <dgm:pt modelId="{690D2B34-DC43-4239-8046-BD65F98261AC}" type="sibTrans" cxnId="{A320C8DC-705D-4AE0-96C3-6547610EEB57}">
      <dgm:prSet/>
      <dgm:spPr/>
      <dgm:t>
        <a:bodyPr/>
        <a:lstStyle/>
        <a:p>
          <a:pPr algn="justLow"/>
          <a:endParaRPr lang="en-US">
            <a:cs typeface="B Zar" pitchFamily="2" charset="-78"/>
          </a:endParaRPr>
        </a:p>
      </dgm:t>
    </dgm:pt>
    <dgm:pt modelId="{4D95382E-C90A-4949-9073-05D60A575CCC}" type="pres">
      <dgm:prSet presAssocID="{6161B01D-8C1A-4117-A45A-B7034C480B7E}" presName="diagram" presStyleCnt="0">
        <dgm:presLayoutVars>
          <dgm:dir/>
          <dgm:resizeHandles val="exact"/>
        </dgm:presLayoutVars>
      </dgm:prSet>
      <dgm:spPr/>
      <dgm:t>
        <a:bodyPr/>
        <a:lstStyle/>
        <a:p>
          <a:endParaRPr lang="en-US"/>
        </a:p>
      </dgm:t>
    </dgm:pt>
    <dgm:pt modelId="{A53FAC36-60BD-45A0-B709-CD73FB44FEAD}" type="pres">
      <dgm:prSet presAssocID="{26314661-B3C4-434C-83DB-F07BFBF31CDC}" presName="node" presStyleLbl="node1" presStyleIdx="0" presStyleCnt="1">
        <dgm:presLayoutVars>
          <dgm:bulletEnabled val="1"/>
        </dgm:presLayoutVars>
      </dgm:prSet>
      <dgm:spPr>
        <a:prstGeom prst="verticalScroll">
          <a:avLst/>
        </a:prstGeom>
      </dgm:spPr>
      <dgm:t>
        <a:bodyPr/>
        <a:lstStyle/>
        <a:p>
          <a:endParaRPr lang="en-US"/>
        </a:p>
      </dgm:t>
    </dgm:pt>
  </dgm:ptLst>
  <dgm:cxnLst>
    <dgm:cxn modelId="{A320C8DC-705D-4AE0-96C3-6547610EEB57}" srcId="{6161B01D-8C1A-4117-A45A-B7034C480B7E}" destId="{26314661-B3C4-434C-83DB-F07BFBF31CDC}" srcOrd="0" destOrd="0" parTransId="{A54C875F-ABBA-47DC-BF9E-27E2DCF18149}" sibTransId="{690D2B34-DC43-4239-8046-BD65F98261AC}"/>
    <dgm:cxn modelId="{2647116F-48F6-4FAC-9CFB-F753856B0FEC}" type="presOf" srcId="{6161B01D-8C1A-4117-A45A-B7034C480B7E}" destId="{4D95382E-C90A-4949-9073-05D60A575CCC}" srcOrd="0" destOrd="0" presId="urn:microsoft.com/office/officeart/2005/8/layout/default#1"/>
    <dgm:cxn modelId="{BFA4CBAD-D471-40CF-A988-5F11C516C678}" type="presOf" srcId="{26314661-B3C4-434C-83DB-F07BFBF31CDC}" destId="{A53FAC36-60BD-45A0-B709-CD73FB44FEAD}" srcOrd="0" destOrd="0" presId="urn:microsoft.com/office/officeart/2005/8/layout/default#1"/>
    <dgm:cxn modelId="{88E1E147-9F22-4B62-AEAD-C21562561968}" type="presParOf" srcId="{4D95382E-C90A-4949-9073-05D60A575CCC}" destId="{A53FAC36-60BD-45A0-B709-CD73FB44FEAD}" srcOrd="0"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ED23821A-D773-4D44-9B72-72CFCA5BFF5B}" type="doc">
      <dgm:prSet loTypeId="urn:microsoft.com/office/officeart/2005/8/layout/process4" loCatId="process" qsTypeId="urn:microsoft.com/office/officeart/2005/8/quickstyle/simple5" qsCatId="simple" csTypeId="urn:microsoft.com/office/officeart/2005/8/colors/accent0_3" csCatId="mainScheme" phldr="1"/>
      <dgm:spPr/>
      <dgm:t>
        <a:bodyPr/>
        <a:lstStyle/>
        <a:p>
          <a:endParaRPr lang="en-US"/>
        </a:p>
      </dgm:t>
    </dgm:pt>
    <dgm:pt modelId="{A6BFA74F-996F-458B-82C4-61472A9FF878}">
      <dgm:prSet/>
      <dgm:spPr/>
      <dgm:t>
        <a:bodyPr/>
        <a:lstStyle/>
        <a:p>
          <a:pPr rtl="1"/>
          <a:r>
            <a:rPr lang="fa-IR" dirty="0" smtClean="0">
              <a:cs typeface="B Zar" pitchFamily="2" charset="-78"/>
            </a:rPr>
            <a:t>نکات قابل‌توجه در طراحی نظام مالی</a:t>
          </a:r>
          <a:endParaRPr lang="en-US" dirty="0">
            <a:cs typeface="B Zar" pitchFamily="2" charset="-78"/>
          </a:endParaRPr>
        </a:p>
      </dgm:t>
    </dgm:pt>
    <dgm:pt modelId="{A2B94F00-37BB-4F1E-80FC-889E46721C26}" type="parTrans" cxnId="{5869E97F-D39D-46CF-B135-C9C0B85C4FAA}">
      <dgm:prSet/>
      <dgm:spPr/>
      <dgm:t>
        <a:bodyPr/>
        <a:lstStyle/>
        <a:p>
          <a:endParaRPr lang="en-US"/>
        </a:p>
      </dgm:t>
    </dgm:pt>
    <dgm:pt modelId="{5C9A457F-B6D7-426A-B2D3-8A17A93096B0}" type="sibTrans" cxnId="{5869E97F-D39D-46CF-B135-C9C0B85C4FAA}">
      <dgm:prSet/>
      <dgm:spPr/>
      <dgm:t>
        <a:bodyPr/>
        <a:lstStyle/>
        <a:p>
          <a:endParaRPr lang="en-US"/>
        </a:p>
      </dgm:t>
    </dgm:pt>
    <dgm:pt modelId="{7EFD7EE6-AFA5-4B65-9711-15317736F3CF}">
      <dgm:prSet/>
      <dgm:spPr/>
      <dgm:t>
        <a:bodyPr/>
        <a:lstStyle/>
        <a:p>
          <a:pPr rtl="1"/>
          <a:r>
            <a:rPr lang="fa-IR" smtClean="0">
              <a:cs typeface="B Zar" pitchFamily="2" charset="-78"/>
            </a:rPr>
            <a:t>نظام مالی بهینه مدل شناخته‌شده‌ای ندارد.</a:t>
          </a:r>
          <a:endParaRPr lang="en-US">
            <a:cs typeface="B Zar" pitchFamily="2" charset="-78"/>
          </a:endParaRPr>
        </a:p>
      </dgm:t>
    </dgm:pt>
    <dgm:pt modelId="{C49B4302-4E36-414F-AF4B-F5F2F6D9B366}" type="parTrans" cxnId="{0B9C19D4-EDFC-42E9-B288-CBCF250B6991}">
      <dgm:prSet/>
      <dgm:spPr/>
      <dgm:t>
        <a:bodyPr/>
        <a:lstStyle/>
        <a:p>
          <a:endParaRPr lang="en-US"/>
        </a:p>
      </dgm:t>
    </dgm:pt>
    <dgm:pt modelId="{6155EB45-3250-4E30-AEC2-68D28C8DDDA2}" type="sibTrans" cxnId="{0B9C19D4-EDFC-42E9-B288-CBCF250B6991}">
      <dgm:prSet/>
      <dgm:spPr/>
      <dgm:t>
        <a:bodyPr/>
        <a:lstStyle/>
        <a:p>
          <a:endParaRPr lang="en-US"/>
        </a:p>
      </dgm:t>
    </dgm:pt>
    <dgm:pt modelId="{EA4F680F-0970-4BB9-AA04-583D400B71AE}">
      <dgm:prSet/>
      <dgm:spPr/>
      <dgm:t>
        <a:bodyPr/>
        <a:lstStyle/>
        <a:p>
          <a:pPr rtl="1"/>
          <a:r>
            <a:rPr lang="fa-IR" smtClean="0">
              <a:cs typeface="B Zar" pitchFamily="2" charset="-78"/>
            </a:rPr>
            <a:t>در کشورهای توسعه‌یافته هر دو مدل مشاهده شده است.</a:t>
          </a:r>
          <a:endParaRPr lang="en-US">
            <a:cs typeface="B Zar" pitchFamily="2" charset="-78"/>
          </a:endParaRPr>
        </a:p>
      </dgm:t>
    </dgm:pt>
    <dgm:pt modelId="{8FDDD9C5-2ABA-4866-8773-416E5A800CC2}" type="parTrans" cxnId="{301AC924-F39B-4DBA-93AC-0A96455DC1DA}">
      <dgm:prSet/>
      <dgm:spPr/>
      <dgm:t>
        <a:bodyPr/>
        <a:lstStyle/>
        <a:p>
          <a:endParaRPr lang="en-US"/>
        </a:p>
      </dgm:t>
    </dgm:pt>
    <dgm:pt modelId="{64EC1DA3-7468-45D3-8B1D-4A3C57CDEC8B}" type="sibTrans" cxnId="{301AC924-F39B-4DBA-93AC-0A96455DC1DA}">
      <dgm:prSet/>
      <dgm:spPr/>
      <dgm:t>
        <a:bodyPr/>
        <a:lstStyle/>
        <a:p>
          <a:endParaRPr lang="en-US"/>
        </a:p>
      </dgm:t>
    </dgm:pt>
    <dgm:pt modelId="{29A26570-54AA-4FB7-9558-233619E7A757}">
      <dgm:prSet/>
      <dgm:spPr/>
      <dgm:t>
        <a:bodyPr/>
        <a:lstStyle/>
        <a:p>
          <a:pPr rtl="1"/>
          <a:r>
            <a:rPr lang="fa-IR" smtClean="0">
              <a:cs typeface="B Zar" pitchFamily="2" charset="-78"/>
            </a:rPr>
            <a:t>نمی‌توان تسلط بازار پول یا سرمایه را عامل موفقیت نظام مالی قلمداد کرد.</a:t>
          </a:r>
          <a:endParaRPr lang="en-US">
            <a:cs typeface="B Zar" pitchFamily="2" charset="-78"/>
          </a:endParaRPr>
        </a:p>
      </dgm:t>
    </dgm:pt>
    <dgm:pt modelId="{461C48F3-8CB4-4E31-B81C-7A0164F8C079}" type="parTrans" cxnId="{A35C0A4D-FB7A-4496-9EE1-2B3DB70697FE}">
      <dgm:prSet/>
      <dgm:spPr/>
      <dgm:t>
        <a:bodyPr/>
        <a:lstStyle/>
        <a:p>
          <a:endParaRPr lang="en-US"/>
        </a:p>
      </dgm:t>
    </dgm:pt>
    <dgm:pt modelId="{D5FE4816-A6AF-4E30-B85A-B614B10FA7FA}" type="sibTrans" cxnId="{A35C0A4D-FB7A-4496-9EE1-2B3DB70697FE}">
      <dgm:prSet/>
      <dgm:spPr/>
      <dgm:t>
        <a:bodyPr/>
        <a:lstStyle/>
        <a:p>
          <a:endParaRPr lang="en-US"/>
        </a:p>
      </dgm:t>
    </dgm:pt>
    <dgm:pt modelId="{B814C9BC-543E-4025-9E3E-A2B5B42CF766}" type="pres">
      <dgm:prSet presAssocID="{ED23821A-D773-4D44-9B72-72CFCA5BFF5B}" presName="Name0" presStyleCnt="0">
        <dgm:presLayoutVars>
          <dgm:dir/>
          <dgm:animLvl val="lvl"/>
          <dgm:resizeHandles val="exact"/>
        </dgm:presLayoutVars>
      </dgm:prSet>
      <dgm:spPr/>
      <dgm:t>
        <a:bodyPr/>
        <a:lstStyle/>
        <a:p>
          <a:endParaRPr lang="en-US"/>
        </a:p>
      </dgm:t>
    </dgm:pt>
    <dgm:pt modelId="{D793C16E-18EA-4E2C-808A-831300DA0CD2}" type="pres">
      <dgm:prSet presAssocID="{A6BFA74F-996F-458B-82C4-61472A9FF878}" presName="boxAndChildren" presStyleCnt="0"/>
      <dgm:spPr/>
    </dgm:pt>
    <dgm:pt modelId="{608A2EEB-D000-45FB-AF7B-B1AD204D83E5}" type="pres">
      <dgm:prSet presAssocID="{A6BFA74F-996F-458B-82C4-61472A9FF878}" presName="parentTextBox" presStyleLbl="node1" presStyleIdx="0" presStyleCnt="1"/>
      <dgm:spPr/>
      <dgm:t>
        <a:bodyPr/>
        <a:lstStyle/>
        <a:p>
          <a:endParaRPr lang="en-US"/>
        </a:p>
      </dgm:t>
    </dgm:pt>
    <dgm:pt modelId="{DF432A4F-93E1-419B-BF93-79A7D62B0B15}" type="pres">
      <dgm:prSet presAssocID="{A6BFA74F-996F-458B-82C4-61472A9FF878}" presName="entireBox" presStyleLbl="node1" presStyleIdx="0" presStyleCnt="1"/>
      <dgm:spPr/>
      <dgm:t>
        <a:bodyPr/>
        <a:lstStyle/>
        <a:p>
          <a:endParaRPr lang="en-US"/>
        </a:p>
      </dgm:t>
    </dgm:pt>
    <dgm:pt modelId="{8B4E72D6-E3A8-4A38-9B3E-8984F2173026}" type="pres">
      <dgm:prSet presAssocID="{A6BFA74F-996F-458B-82C4-61472A9FF878}" presName="descendantBox" presStyleCnt="0"/>
      <dgm:spPr/>
    </dgm:pt>
    <dgm:pt modelId="{FAA26E02-8F1F-4ED9-9633-0FAC0F1552E9}" type="pres">
      <dgm:prSet presAssocID="{7EFD7EE6-AFA5-4B65-9711-15317736F3CF}" presName="childTextBox" presStyleLbl="fgAccFollowNode1" presStyleIdx="0" presStyleCnt="3">
        <dgm:presLayoutVars>
          <dgm:bulletEnabled val="1"/>
        </dgm:presLayoutVars>
      </dgm:prSet>
      <dgm:spPr/>
      <dgm:t>
        <a:bodyPr/>
        <a:lstStyle/>
        <a:p>
          <a:endParaRPr lang="en-US"/>
        </a:p>
      </dgm:t>
    </dgm:pt>
    <dgm:pt modelId="{6C72173F-191F-4CBF-94D4-50F0BD2163F0}" type="pres">
      <dgm:prSet presAssocID="{EA4F680F-0970-4BB9-AA04-583D400B71AE}" presName="childTextBox" presStyleLbl="fgAccFollowNode1" presStyleIdx="1" presStyleCnt="3">
        <dgm:presLayoutVars>
          <dgm:bulletEnabled val="1"/>
        </dgm:presLayoutVars>
      </dgm:prSet>
      <dgm:spPr/>
      <dgm:t>
        <a:bodyPr/>
        <a:lstStyle/>
        <a:p>
          <a:endParaRPr lang="en-US"/>
        </a:p>
      </dgm:t>
    </dgm:pt>
    <dgm:pt modelId="{A14FE91E-4188-4713-9B60-A608EC7E368F}" type="pres">
      <dgm:prSet presAssocID="{29A26570-54AA-4FB7-9558-233619E7A757}" presName="childTextBox" presStyleLbl="fgAccFollowNode1" presStyleIdx="2" presStyleCnt="3">
        <dgm:presLayoutVars>
          <dgm:bulletEnabled val="1"/>
        </dgm:presLayoutVars>
      </dgm:prSet>
      <dgm:spPr/>
      <dgm:t>
        <a:bodyPr/>
        <a:lstStyle/>
        <a:p>
          <a:endParaRPr lang="en-US"/>
        </a:p>
      </dgm:t>
    </dgm:pt>
  </dgm:ptLst>
  <dgm:cxnLst>
    <dgm:cxn modelId="{A35C0A4D-FB7A-4496-9EE1-2B3DB70697FE}" srcId="{A6BFA74F-996F-458B-82C4-61472A9FF878}" destId="{29A26570-54AA-4FB7-9558-233619E7A757}" srcOrd="2" destOrd="0" parTransId="{461C48F3-8CB4-4E31-B81C-7A0164F8C079}" sibTransId="{D5FE4816-A6AF-4E30-B85A-B614B10FA7FA}"/>
    <dgm:cxn modelId="{301AC924-F39B-4DBA-93AC-0A96455DC1DA}" srcId="{A6BFA74F-996F-458B-82C4-61472A9FF878}" destId="{EA4F680F-0970-4BB9-AA04-583D400B71AE}" srcOrd="1" destOrd="0" parTransId="{8FDDD9C5-2ABA-4866-8773-416E5A800CC2}" sibTransId="{64EC1DA3-7468-45D3-8B1D-4A3C57CDEC8B}"/>
    <dgm:cxn modelId="{5869E97F-D39D-46CF-B135-C9C0B85C4FAA}" srcId="{ED23821A-D773-4D44-9B72-72CFCA5BFF5B}" destId="{A6BFA74F-996F-458B-82C4-61472A9FF878}" srcOrd="0" destOrd="0" parTransId="{A2B94F00-37BB-4F1E-80FC-889E46721C26}" sibTransId="{5C9A457F-B6D7-426A-B2D3-8A17A93096B0}"/>
    <dgm:cxn modelId="{7A61E2B1-374B-4A18-BA86-8FBBA2FBBA28}" type="presOf" srcId="{EA4F680F-0970-4BB9-AA04-583D400B71AE}" destId="{6C72173F-191F-4CBF-94D4-50F0BD2163F0}" srcOrd="0" destOrd="0" presId="urn:microsoft.com/office/officeart/2005/8/layout/process4"/>
    <dgm:cxn modelId="{0B9C19D4-EDFC-42E9-B288-CBCF250B6991}" srcId="{A6BFA74F-996F-458B-82C4-61472A9FF878}" destId="{7EFD7EE6-AFA5-4B65-9711-15317736F3CF}" srcOrd="0" destOrd="0" parTransId="{C49B4302-4E36-414F-AF4B-F5F2F6D9B366}" sibTransId="{6155EB45-3250-4E30-AEC2-68D28C8DDDA2}"/>
    <dgm:cxn modelId="{4236CAF4-1AAD-4B52-8997-154583212239}" type="presOf" srcId="{7EFD7EE6-AFA5-4B65-9711-15317736F3CF}" destId="{FAA26E02-8F1F-4ED9-9633-0FAC0F1552E9}" srcOrd="0" destOrd="0" presId="urn:microsoft.com/office/officeart/2005/8/layout/process4"/>
    <dgm:cxn modelId="{EAF79751-EE68-4CA8-93FD-8C350C44AA4E}" type="presOf" srcId="{A6BFA74F-996F-458B-82C4-61472A9FF878}" destId="{DF432A4F-93E1-419B-BF93-79A7D62B0B15}" srcOrd="1" destOrd="0" presId="urn:microsoft.com/office/officeart/2005/8/layout/process4"/>
    <dgm:cxn modelId="{D1051FA8-9FE8-495A-BFF3-9C03D11EB4CB}" type="presOf" srcId="{ED23821A-D773-4D44-9B72-72CFCA5BFF5B}" destId="{B814C9BC-543E-4025-9E3E-A2B5B42CF766}" srcOrd="0" destOrd="0" presId="urn:microsoft.com/office/officeart/2005/8/layout/process4"/>
    <dgm:cxn modelId="{A69809ED-E908-4C91-A6F8-8620AEA9BA63}" type="presOf" srcId="{A6BFA74F-996F-458B-82C4-61472A9FF878}" destId="{608A2EEB-D000-45FB-AF7B-B1AD204D83E5}" srcOrd="0" destOrd="0" presId="urn:microsoft.com/office/officeart/2005/8/layout/process4"/>
    <dgm:cxn modelId="{C6BDD107-43F8-4C39-A501-47353DDAE0A8}" type="presOf" srcId="{29A26570-54AA-4FB7-9558-233619E7A757}" destId="{A14FE91E-4188-4713-9B60-A608EC7E368F}" srcOrd="0" destOrd="0" presId="urn:microsoft.com/office/officeart/2005/8/layout/process4"/>
    <dgm:cxn modelId="{59948595-BA7B-48EC-B563-2E3E562C6ACC}" type="presParOf" srcId="{B814C9BC-543E-4025-9E3E-A2B5B42CF766}" destId="{D793C16E-18EA-4E2C-808A-831300DA0CD2}" srcOrd="0" destOrd="0" presId="urn:microsoft.com/office/officeart/2005/8/layout/process4"/>
    <dgm:cxn modelId="{2C03732B-4F84-4C5B-AF5F-3B144EEE29B8}" type="presParOf" srcId="{D793C16E-18EA-4E2C-808A-831300DA0CD2}" destId="{608A2EEB-D000-45FB-AF7B-B1AD204D83E5}" srcOrd="0" destOrd="0" presId="urn:microsoft.com/office/officeart/2005/8/layout/process4"/>
    <dgm:cxn modelId="{3D7579BE-F622-4FF7-8A07-31BAB9B7B065}" type="presParOf" srcId="{D793C16E-18EA-4E2C-808A-831300DA0CD2}" destId="{DF432A4F-93E1-419B-BF93-79A7D62B0B15}" srcOrd="1" destOrd="0" presId="urn:microsoft.com/office/officeart/2005/8/layout/process4"/>
    <dgm:cxn modelId="{DCD9176D-DDB8-46D6-A764-F06F6A1BC946}" type="presParOf" srcId="{D793C16E-18EA-4E2C-808A-831300DA0CD2}" destId="{8B4E72D6-E3A8-4A38-9B3E-8984F2173026}" srcOrd="2" destOrd="0" presId="urn:microsoft.com/office/officeart/2005/8/layout/process4"/>
    <dgm:cxn modelId="{AF508A70-4335-4976-A753-010E8D818CD2}" type="presParOf" srcId="{8B4E72D6-E3A8-4A38-9B3E-8984F2173026}" destId="{FAA26E02-8F1F-4ED9-9633-0FAC0F1552E9}" srcOrd="0" destOrd="0" presId="urn:microsoft.com/office/officeart/2005/8/layout/process4"/>
    <dgm:cxn modelId="{512660EF-EF7C-4982-83C3-99656A1714D2}" type="presParOf" srcId="{8B4E72D6-E3A8-4A38-9B3E-8984F2173026}" destId="{6C72173F-191F-4CBF-94D4-50F0BD2163F0}" srcOrd="1" destOrd="0" presId="urn:microsoft.com/office/officeart/2005/8/layout/process4"/>
    <dgm:cxn modelId="{69A1DAD5-777A-4180-AD15-F9696D69950A}" type="presParOf" srcId="{8B4E72D6-E3A8-4A38-9B3E-8984F2173026}" destId="{A14FE91E-4188-4713-9B60-A608EC7E368F}" srcOrd="2"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93DF3C-CDA6-4EDC-B0E5-A04DA707FFBA}" type="doc">
      <dgm:prSet loTypeId="urn:microsoft.com/office/officeart/2005/8/layout/process3" loCatId="process" qsTypeId="urn:microsoft.com/office/officeart/2005/8/quickstyle/3d1" qsCatId="3D" csTypeId="urn:microsoft.com/office/officeart/2005/8/colors/accent2_1" csCatId="accent2" phldr="1"/>
      <dgm:spPr/>
      <dgm:t>
        <a:bodyPr/>
        <a:lstStyle/>
        <a:p>
          <a:endParaRPr lang="en-US"/>
        </a:p>
      </dgm:t>
    </dgm:pt>
    <dgm:pt modelId="{DF465C91-46B8-4AC5-9726-8F524C27F9A8}">
      <dgm:prSet/>
      <dgm:spPr/>
      <dgm:t>
        <a:bodyPr/>
        <a:lstStyle/>
        <a:p>
          <a:pPr rtl="1"/>
          <a:r>
            <a:rPr lang="fa-IR" dirty="0" smtClean="0">
              <a:cs typeface="B Titr" pitchFamily="2" charset="-78"/>
            </a:rPr>
            <a:t>اغلب نهادهای مالی واسطه‌های مالی‌اند:</a:t>
          </a:r>
          <a:endParaRPr lang="en-US" dirty="0">
            <a:cs typeface="B Titr" pitchFamily="2" charset="-78"/>
          </a:endParaRPr>
        </a:p>
      </dgm:t>
    </dgm:pt>
    <dgm:pt modelId="{066A5486-EEF9-4884-9915-8B7478C210F7}" type="parTrans" cxnId="{FF4FFCC8-1057-4FC7-BBE6-57B1D16F69CB}">
      <dgm:prSet/>
      <dgm:spPr/>
      <dgm:t>
        <a:bodyPr/>
        <a:lstStyle/>
        <a:p>
          <a:endParaRPr lang="en-US">
            <a:cs typeface="B Zar" pitchFamily="2" charset="-78"/>
          </a:endParaRPr>
        </a:p>
      </dgm:t>
    </dgm:pt>
    <dgm:pt modelId="{FE3C4B81-C491-44E2-A936-E64DE684C9C4}" type="sibTrans" cxnId="{FF4FFCC8-1057-4FC7-BBE6-57B1D16F69CB}">
      <dgm:prSet/>
      <dgm:spPr/>
      <dgm:t>
        <a:bodyPr/>
        <a:lstStyle/>
        <a:p>
          <a:endParaRPr lang="en-US">
            <a:cs typeface="B Zar" pitchFamily="2" charset="-78"/>
          </a:endParaRPr>
        </a:p>
      </dgm:t>
    </dgm:pt>
    <dgm:pt modelId="{31D741A4-5A33-445C-94DE-B986738A0417}">
      <dgm:prSet/>
      <dgm:spPr/>
      <dgm:t>
        <a:bodyPr/>
        <a:lstStyle/>
        <a:p>
          <a:pPr algn="justLow" rtl="1"/>
          <a:r>
            <a:rPr lang="fa-IR" dirty="0" smtClean="0">
              <a:cs typeface="B Zar" pitchFamily="2" charset="-78"/>
            </a:rPr>
            <a:t>واسطه‌های مالی بین عرضه‌کنندگان و متقاضیان وجوه قرار می‌گیرند و واسطۀ خرید و فروش دارایی‌های مالی و پرداخت و دریافت وجوه حاصل از خرید و فروش اند. </a:t>
          </a:r>
          <a:endParaRPr lang="en-US" dirty="0">
            <a:cs typeface="B Zar" pitchFamily="2" charset="-78"/>
          </a:endParaRPr>
        </a:p>
      </dgm:t>
    </dgm:pt>
    <dgm:pt modelId="{B62B6FEF-AA4C-4170-8318-7D316A6E3CC6}" type="parTrans" cxnId="{EAA82E30-A856-4A14-8420-568B533D1184}">
      <dgm:prSet/>
      <dgm:spPr/>
      <dgm:t>
        <a:bodyPr/>
        <a:lstStyle/>
        <a:p>
          <a:endParaRPr lang="en-US">
            <a:cs typeface="B Zar" pitchFamily="2" charset="-78"/>
          </a:endParaRPr>
        </a:p>
      </dgm:t>
    </dgm:pt>
    <dgm:pt modelId="{9FC068BB-083E-4ADC-8CEF-5D1C6DB0B594}" type="sibTrans" cxnId="{EAA82E30-A856-4A14-8420-568B533D1184}">
      <dgm:prSet/>
      <dgm:spPr/>
      <dgm:t>
        <a:bodyPr/>
        <a:lstStyle/>
        <a:p>
          <a:endParaRPr lang="en-US">
            <a:cs typeface="B Zar" pitchFamily="2" charset="-78"/>
          </a:endParaRPr>
        </a:p>
      </dgm:t>
    </dgm:pt>
    <dgm:pt modelId="{71C8BCF3-873E-4850-A1C3-1BE4800A1254}" type="pres">
      <dgm:prSet presAssocID="{0793DF3C-CDA6-4EDC-B0E5-A04DA707FFBA}" presName="linearFlow" presStyleCnt="0">
        <dgm:presLayoutVars>
          <dgm:dir/>
          <dgm:animLvl val="lvl"/>
          <dgm:resizeHandles val="exact"/>
        </dgm:presLayoutVars>
      </dgm:prSet>
      <dgm:spPr/>
      <dgm:t>
        <a:bodyPr/>
        <a:lstStyle/>
        <a:p>
          <a:endParaRPr lang="en-US"/>
        </a:p>
      </dgm:t>
    </dgm:pt>
    <dgm:pt modelId="{25B53189-27F4-4F61-AF94-93E5548A72A1}" type="pres">
      <dgm:prSet presAssocID="{DF465C91-46B8-4AC5-9726-8F524C27F9A8}" presName="composite" presStyleCnt="0"/>
      <dgm:spPr/>
    </dgm:pt>
    <dgm:pt modelId="{5DFD7CF2-E266-4DD1-9AD8-566FA4619D06}" type="pres">
      <dgm:prSet presAssocID="{DF465C91-46B8-4AC5-9726-8F524C27F9A8}" presName="parTx" presStyleLbl="node1" presStyleIdx="0" presStyleCnt="1">
        <dgm:presLayoutVars>
          <dgm:chMax val="0"/>
          <dgm:chPref val="0"/>
          <dgm:bulletEnabled val="1"/>
        </dgm:presLayoutVars>
      </dgm:prSet>
      <dgm:spPr/>
      <dgm:t>
        <a:bodyPr/>
        <a:lstStyle/>
        <a:p>
          <a:endParaRPr lang="en-US"/>
        </a:p>
      </dgm:t>
    </dgm:pt>
    <dgm:pt modelId="{6663E2AD-34C0-4307-BB43-189D405DC8F8}" type="pres">
      <dgm:prSet presAssocID="{DF465C91-46B8-4AC5-9726-8F524C27F9A8}" presName="parSh" presStyleLbl="node1" presStyleIdx="0" presStyleCnt="1"/>
      <dgm:spPr/>
      <dgm:t>
        <a:bodyPr/>
        <a:lstStyle/>
        <a:p>
          <a:endParaRPr lang="en-US"/>
        </a:p>
      </dgm:t>
    </dgm:pt>
    <dgm:pt modelId="{12B61595-E538-4333-828A-9CC024A6AF83}" type="pres">
      <dgm:prSet presAssocID="{DF465C91-46B8-4AC5-9726-8F524C27F9A8}" presName="desTx" presStyleLbl="fgAcc1" presStyleIdx="0" presStyleCnt="1">
        <dgm:presLayoutVars>
          <dgm:bulletEnabled val="1"/>
        </dgm:presLayoutVars>
      </dgm:prSet>
      <dgm:spPr/>
      <dgm:t>
        <a:bodyPr/>
        <a:lstStyle/>
        <a:p>
          <a:endParaRPr lang="en-US"/>
        </a:p>
      </dgm:t>
    </dgm:pt>
  </dgm:ptLst>
  <dgm:cxnLst>
    <dgm:cxn modelId="{8A926935-C863-4769-A470-1E47072C40A0}" type="presOf" srcId="{0793DF3C-CDA6-4EDC-B0E5-A04DA707FFBA}" destId="{71C8BCF3-873E-4850-A1C3-1BE4800A1254}" srcOrd="0" destOrd="0" presId="urn:microsoft.com/office/officeart/2005/8/layout/process3"/>
    <dgm:cxn modelId="{946957A0-5B48-4E2B-A808-63773B571AD6}" type="presOf" srcId="{31D741A4-5A33-445C-94DE-B986738A0417}" destId="{12B61595-E538-4333-828A-9CC024A6AF83}" srcOrd="0" destOrd="0" presId="urn:microsoft.com/office/officeart/2005/8/layout/process3"/>
    <dgm:cxn modelId="{66C7CBBB-5DF2-4EA5-95BD-01903B34F9A1}" type="presOf" srcId="{DF465C91-46B8-4AC5-9726-8F524C27F9A8}" destId="{5DFD7CF2-E266-4DD1-9AD8-566FA4619D06}" srcOrd="0" destOrd="0" presId="urn:microsoft.com/office/officeart/2005/8/layout/process3"/>
    <dgm:cxn modelId="{EAA82E30-A856-4A14-8420-568B533D1184}" srcId="{DF465C91-46B8-4AC5-9726-8F524C27F9A8}" destId="{31D741A4-5A33-445C-94DE-B986738A0417}" srcOrd="0" destOrd="0" parTransId="{B62B6FEF-AA4C-4170-8318-7D316A6E3CC6}" sibTransId="{9FC068BB-083E-4ADC-8CEF-5D1C6DB0B594}"/>
    <dgm:cxn modelId="{FF4FFCC8-1057-4FC7-BBE6-57B1D16F69CB}" srcId="{0793DF3C-CDA6-4EDC-B0E5-A04DA707FFBA}" destId="{DF465C91-46B8-4AC5-9726-8F524C27F9A8}" srcOrd="0" destOrd="0" parTransId="{066A5486-EEF9-4884-9915-8B7478C210F7}" sibTransId="{FE3C4B81-C491-44E2-A936-E64DE684C9C4}"/>
    <dgm:cxn modelId="{23A72DDD-411D-4A57-9C89-8C6C47B89DC7}" type="presOf" srcId="{DF465C91-46B8-4AC5-9726-8F524C27F9A8}" destId="{6663E2AD-34C0-4307-BB43-189D405DC8F8}" srcOrd="1" destOrd="0" presId="urn:microsoft.com/office/officeart/2005/8/layout/process3"/>
    <dgm:cxn modelId="{8B07BB5E-EFB5-46AD-AD7A-2318745A20A1}" type="presParOf" srcId="{71C8BCF3-873E-4850-A1C3-1BE4800A1254}" destId="{25B53189-27F4-4F61-AF94-93E5548A72A1}" srcOrd="0" destOrd="0" presId="urn:microsoft.com/office/officeart/2005/8/layout/process3"/>
    <dgm:cxn modelId="{EA4D63F9-2C72-4A11-B6EA-8B967FEBB405}" type="presParOf" srcId="{25B53189-27F4-4F61-AF94-93E5548A72A1}" destId="{5DFD7CF2-E266-4DD1-9AD8-566FA4619D06}" srcOrd="0" destOrd="0" presId="urn:microsoft.com/office/officeart/2005/8/layout/process3"/>
    <dgm:cxn modelId="{314F7E9D-46FF-499E-8F88-CBFB777CD571}" type="presParOf" srcId="{25B53189-27F4-4F61-AF94-93E5548A72A1}" destId="{6663E2AD-34C0-4307-BB43-189D405DC8F8}" srcOrd="1" destOrd="0" presId="urn:microsoft.com/office/officeart/2005/8/layout/process3"/>
    <dgm:cxn modelId="{0EADCE5F-8DEB-423D-A835-801FDC1D3578}" type="presParOf" srcId="{25B53189-27F4-4F61-AF94-93E5548A72A1}" destId="{12B61595-E538-4333-828A-9CC024A6AF83}"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79CE5D-53DF-428E-9CD8-C63259D9B81B}" type="doc">
      <dgm:prSet loTypeId="urn:microsoft.com/office/officeart/2005/8/layout/arrow2" loCatId="process" qsTypeId="urn:microsoft.com/office/officeart/2005/8/quickstyle/3d2" qsCatId="3D" csTypeId="urn:microsoft.com/office/officeart/2005/8/colors/colorful1#1" csCatId="colorful" phldr="1"/>
      <dgm:spPr/>
      <dgm:t>
        <a:bodyPr/>
        <a:lstStyle/>
        <a:p>
          <a:endParaRPr lang="en-US"/>
        </a:p>
      </dgm:t>
    </dgm:pt>
    <dgm:pt modelId="{A69FAB76-40AE-4525-86FA-1AA106855CA0}">
      <dgm:prSet custT="1"/>
      <dgm:spPr/>
      <dgm:t>
        <a:bodyPr/>
        <a:lstStyle/>
        <a:p>
          <a:pPr algn="ctr" rtl="1"/>
          <a:r>
            <a:rPr lang="fa-IR" sz="1500" dirty="0" smtClean="0">
              <a:cs typeface="B Titr" pitchFamily="2" charset="-78"/>
            </a:rPr>
            <a:t>بانک سرمایه‌گذاری</a:t>
          </a:r>
          <a:endParaRPr lang="en-US" sz="1500" dirty="0">
            <a:cs typeface="B Titr" pitchFamily="2" charset="-78"/>
          </a:endParaRPr>
        </a:p>
      </dgm:t>
    </dgm:pt>
    <dgm:pt modelId="{E410B1B6-5197-4ACA-A63C-9F8147DBC7A2}" type="parTrans" cxnId="{8199223D-0D34-46B7-B97A-84915C491851}">
      <dgm:prSet/>
      <dgm:spPr/>
      <dgm:t>
        <a:bodyPr/>
        <a:lstStyle/>
        <a:p>
          <a:endParaRPr lang="en-US" sz="1500">
            <a:cs typeface="B Titr" pitchFamily="2" charset="-78"/>
          </a:endParaRPr>
        </a:p>
      </dgm:t>
    </dgm:pt>
    <dgm:pt modelId="{DBF9A647-910D-4C50-91AD-A199A80D3C32}" type="sibTrans" cxnId="{8199223D-0D34-46B7-B97A-84915C491851}">
      <dgm:prSet/>
      <dgm:spPr/>
      <dgm:t>
        <a:bodyPr/>
        <a:lstStyle/>
        <a:p>
          <a:endParaRPr lang="en-US" sz="1500">
            <a:cs typeface="B Titr" pitchFamily="2" charset="-78"/>
          </a:endParaRPr>
        </a:p>
      </dgm:t>
    </dgm:pt>
    <dgm:pt modelId="{FE7BE7D6-7304-4EAB-8844-1D765DC7D279}">
      <dgm:prSet custT="1"/>
      <dgm:spPr/>
      <dgm:t>
        <a:bodyPr/>
        <a:lstStyle/>
        <a:p>
          <a:pPr algn="ctr" rtl="1"/>
          <a:r>
            <a:rPr lang="fa-IR" sz="1500" dirty="0" smtClean="0">
              <a:cs typeface="B Titr" pitchFamily="2" charset="-78"/>
            </a:rPr>
            <a:t>شرکت تأمین مالی</a:t>
          </a:r>
          <a:endParaRPr lang="en-US" sz="1500" dirty="0">
            <a:cs typeface="B Titr" pitchFamily="2" charset="-78"/>
          </a:endParaRPr>
        </a:p>
      </dgm:t>
    </dgm:pt>
    <dgm:pt modelId="{C9575385-1A74-4FDA-BA34-88633C0F96F2}" type="parTrans" cxnId="{A2AACB65-A5BE-4B91-96A4-70DC1659CDA0}">
      <dgm:prSet/>
      <dgm:spPr/>
      <dgm:t>
        <a:bodyPr/>
        <a:lstStyle/>
        <a:p>
          <a:endParaRPr lang="en-US" sz="1500">
            <a:cs typeface="B Titr" pitchFamily="2" charset="-78"/>
          </a:endParaRPr>
        </a:p>
      </dgm:t>
    </dgm:pt>
    <dgm:pt modelId="{C8A3840E-1663-415A-897D-B763BACDE235}" type="sibTrans" cxnId="{A2AACB65-A5BE-4B91-96A4-70DC1659CDA0}">
      <dgm:prSet/>
      <dgm:spPr/>
      <dgm:t>
        <a:bodyPr/>
        <a:lstStyle/>
        <a:p>
          <a:endParaRPr lang="en-US" sz="1500">
            <a:cs typeface="B Titr" pitchFamily="2" charset="-78"/>
          </a:endParaRPr>
        </a:p>
      </dgm:t>
    </dgm:pt>
    <dgm:pt modelId="{B9F816A9-21CC-4291-AAAB-A99ED0779344}">
      <dgm:prSet custT="1"/>
      <dgm:spPr/>
      <dgm:t>
        <a:bodyPr/>
        <a:lstStyle/>
        <a:p>
          <a:pPr algn="ctr" rtl="1"/>
          <a:r>
            <a:rPr lang="fa-IR" sz="1500" dirty="0" smtClean="0">
              <a:cs typeface="B Titr" pitchFamily="2" charset="-78"/>
            </a:rPr>
            <a:t>بیمه و صندوق بازنشستگی</a:t>
          </a:r>
          <a:endParaRPr lang="en-US" sz="1500" dirty="0">
            <a:cs typeface="B Titr" pitchFamily="2" charset="-78"/>
          </a:endParaRPr>
        </a:p>
      </dgm:t>
    </dgm:pt>
    <dgm:pt modelId="{614C5A69-8243-483F-83DB-EBF50F784907}" type="parTrans" cxnId="{044272D3-9D05-4541-8592-E0561815729C}">
      <dgm:prSet/>
      <dgm:spPr/>
      <dgm:t>
        <a:bodyPr/>
        <a:lstStyle/>
        <a:p>
          <a:endParaRPr lang="en-US" sz="1500">
            <a:cs typeface="B Titr" pitchFamily="2" charset="-78"/>
          </a:endParaRPr>
        </a:p>
      </dgm:t>
    </dgm:pt>
    <dgm:pt modelId="{812F7EBC-CE49-4AB1-A4EE-65ED4E251A03}" type="sibTrans" cxnId="{044272D3-9D05-4541-8592-E0561815729C}">
      <dgm:prSet/>
      <dgm:spPr/>
      <dgm:t>
        <a:bodyPr/>
        <a:lstStyle/>
        <a:p>
          <a:endParaRPr lang="en-US" sz="1500">
            <a:cs typeface="B Titr" pitchFamily="2" charset="-78"/>
          </a:endParaRPr>
        </a:p>
      </dgm:t>
    </dgm:pt>
    <dgm:pt modelId="{683B70EB-4059-483D-AA48-5007898E1018}">
      <dgm:prSet custT="1"/>
      <dgm:spPr/>
      <dgm:t>
        <a:bodyPr/>
        <a:lstStyle/>
        <a:p>
          <a:pPr algn="ctr" rtl="1"/>
          <a:r>
            <a:rPr lang="fa-IR" sz="1500" dirty="0" smtClean="0">
              <a:cs typeface="B Titr" pitchFamily="2" charset="-78"/>
            </a:rPr>
            <a:t>مؤسسۀ مالی و اعتباری</a:t>
          </a:r>
          <a:endParaRPr lang="en-US" sz="1500" dirty="0">
            <a:cs typeface="B Titr" pitchFamily="2" charset="-78"/>
          </a:endParaRPr>
        </a:p>
      </dgm:t>
    </dgm:pt>
    <dgm:pt modelId="{A2A7C6C6-6EF3-4F80-A590-7C5A0A296E3C}" type="parTrans" cxnId="{15CDF162-1008-4485-926A-CA7838673B9D}">
      <dgm:prSet/>
      <dgm:spPr/>
      <dgm:t>
        <a:bodyPr/>
        <a:lstStyle/>
        <a:p>
          <a:endParaRPr lang="en-US" sz="1500">
            <a:cs typeface="B Titr" pitchFamily="2" charset="-78"/>
          </a:endParaRPr>
        </a:p>
      </dgm:t>
    </dgm:pt>
    <dgm:pt modelId="{3FB0AD20-F1B7-4650-9BE5-121FFD41F73C}" type="sibTrans" cxnId="{15CDF162-1008-4485-926A-CA7838673B9D}">
      <dgm:prSet/>
      <dgm:spPr/>
      <dgm:t>
        <a:bodyPr/>
        <a:lstStyle/>
        <a:p>
          <a:endParaRPr lang="en-US" sz="1500">
            <a:cs typeface="B Titr" pitchFamily="2" charset="-78"/>
          </a:endParaRPr>
        </a:p>
      </dgm:t>
    </dgm:pt>
    <dgm:pt modelId="{06F5F407-F3FF-47F7-8738-7EDC64FB7B61}">
      <dgm:prSet custT="1"/>
      <dgm:spPr/>
      <dgm:t>
        <a:bodyPr/>
        <a:lstStyle/>
        <a:p>
          <a:pPr algn="l" rtl="1"/>
          <a:r>
            <a:rPr lang="fa-IR" sz="1500" dirty="0" smtClean="0">
              <a:cs typeface="B Titr" pitchFamily="2" charset="-78"/>
            </a:rPr>
            <a:t>بانک</a:t>
          </a:r>
          <a:endParaRPr lang="en-US" sz="1500" dirty="0">
            <a:cs typeface="B Titr" pitchFamily="2" charset="-78"/>
          </a:endParaRPr>
        </a:p>
      </dgm:t>
    </dgm:pt>
    <dgm:pt modelId="{ADDBFB03-28CE-413B-A775-C478721363A7}" type="parTrans" cxnId="{6C6EA723-EFEA-47B2-ABBF-D7CD8231FDA4}">
      <dgm:prSet/>
      <dgm:spPr/>
      <dgm:t>
        <a:bodyPr/>
        <a:lstStyle/>
        <a:p>
          <a:endParaRPr lang="en-US" sz="1500">
            <a:cs typeface="B Titr" pitchFamily="2" charset="-78"/>
          </a:endParaRPr>
        </a:p>
      </dgm:t>
    </dgm:pt>
    <dgm:pt modelId="{6D0C664C-2A96-4628-8AC5-4A6CF762A6F8}" type="sibTrans" cxnId="{6C6EA723-EFEA-47B2-ABBF-D7CD8231FDA4}">
      <dgm:prSet/>
      <dgm:spPr/>
      <dgm:t>
        <a:bodyPr/>
        <a:lstStyle/>
        <a:p>
          <a:endParaRPr lang="en-US" sz="1500">
            <a:cs typeface="B Titr" pitchFamily="2" charset="-78"/>
          </a:endParaRPr>
        </a:p>
      </dgm:t>
    </dgm:pt>
    <dgm:pt modelId="{410488EE-8D0C-489B-A0C8-76A2B9C6EA34}" type="pres">
      <dgm:prSet presAssocID="{C579CE5D-53DF-428E-9CD8-C63259D9B81B}" presName="arrowDiagram" presStyleCnt="0">
        <dgm:presLayoutVars>
          <dgm:chMax val="5"/>
          <dgm:dir/>
          <dgm:resizeHandles val="exact"/>
        </dgm:presLayoutVars>
      </dgm:prSet>
      <dgm:spPr/>
      <dgm:t>
        <a:bodyPr/>
        <a:lstStyle/>
        <a:p>
          <a:endParaRPr lang="en-US"/>
        </a:p>
      </dgm:t>
    </dgm:pt>
    <dgm:pt modelId="{F58FE278-46D6-404A-9456-67916FCB14CF}" type="pres">
      <dgm:prSet presAssocID="{C579CE5D-53DF-428E-9CD8-C63259D9B81B}" presName="arrow" presStyleLbl="bgShp" presStyleIdx="0" presStyleCnt="1"/>
      <dgm:spPr/>
    </dgm:pt>
    <dgm:pt modelId="{7E36173E-7C98-441F-8708-56A0CCD0C659}" type="pres">
      <dgm:prSet presAssocID="{C579CE5D-53DF-428E-9CD8-C63259D9B81B}" presName="arrowDiagram5" presStyleCnt="0"/>
      <dgm:spPr/>
    </dgm:pt>
    <dgm:pt modelId="{09A43C59-560C-4621-8E37-76D868F93ED7}" type="pres">
      <dgm:prSet presAssocID="{A69FAB76-40AE-4525-86FA-1AA106855CA0}" presName="bullet5a" presStyleLbl="node1" presStyleIdx="0" presStyleCnt="5"/>
      <dgm:spPr/>
    </dgm:pt>
    <dgm:pt modelId="{C3D86218-5285-487A-A597-B8F14A614375}" type="pres">
      <dgm:prSet presAssocID="{A69FAB76-40AE-4525-86FA-1AA106855CA0}" presName="textBox5a" presStyleLbl="revTx" presStyleIdx="0" presStyleCnt="5" custScaleX="121065">
        <dgm:presLayoutVars>
          <dgm:bulletEnabled val="1"/>
        </dgm:presLayoutVars>
      </dgm:prSet>
      <dgm:spPr/>
      <dgm:t>
        <a:bodyPr/>
        <a:lstStyle/>
        <a:p>
          <a:endParaRPr lang="en-US"/>
        </a:p>
      </dgm:t>
    </dgm:pt>
    <dgm:pt modelId="{9E25C2BB-7DD0-498B-8A5A-08C6DC581455}" type="pres">
      <dgm:prSet presAssocID="{FE7BE7D6-7304-4EAB-8844-1D765DC7D279}" presName="bullet5b" presStyleLbl="node1" presStyleIdx="1" presStyleCnt="5"/>
      <dgm:spPr/>
    </dgm:pt>
    <dgm:pt modelId="{549A9B00-DEA0-40D9-A41C-59D646203A5D}" type="pres">
      <dgm:prSet presAssocID="{FE7BE7D6-7304-4EAB-8844-1D765DC7D279}" presName="textBox5b" presStyleLbl="revTx" presStyleIdx="1" presStyleCnt="5">
        <dgm:presLayoutVars>
          <dgm:bulletEnabled val="1"/>
        </dgm:presLayoutVars>
      </dgm:prSet>
      <dgm:spPr/>
      <dgm:t>
        <a:bodyPr/>
        <a:lstStyle/>
        <a:p>
          <a:endParaRPr lang="en-US"/>
        </a:p>
      </dgm:t>
    </dgm:pt>
    <dgm:pt modelId="{2D50A457-612A-4EFB-9243-EF9E6C7E15C4}" type="pres">
      <dgm:prSet presAssocID="{B9F816A9-21CC-4291-AAAB-A99ED0779344}" presName="bullet5c" presStyleLbl="node1" presStyleIdx="2" presStyleCnt="5"/>
      <dgm:spPr/>
    </dgm:pt>
    <dgm:pt modelId="{85F2C26B-8AFF-432A-A352-6815E6C1B5B7}" type="pres">
      <dgm:prSet presAssocID="{B9F816A9-21CC-4291-AAAB-A99ED0779344}" presName="textBox5c" presStyleLbl="revTx" presStyleIdx="2" presStyleCnt="5">
        <dgm:presLayoutVars>
          <dgm:bulletEnabled val="1"/>
        </dgm:presLayoutVars>
      </dgm:prSet>
      <dgm:spPr/>
      <dgm:t>
        <a:bodyPr/>
        <a:lstStyle/>
        <a:p>
          <a:endParaRPr lang="en-US"/>
        </a:p>
      </dgm:t>
    </dgm:pt>
    <dgm:pt modelId="{6D4B7932-5CF5-4749-95FC-753397BB2699}" type="pres">
      <dgm:prSet presAssocID="{683B70EB-4059-483D-AA48-5007898E1018}" presName="bullet5d" presStyleLbl="node1" presStyleIdx="3" presStyleCnt="5"/>
      <dgm:spPr/>
    </dgm:pt>
    <dgm:pt modelId="{0F6965B1-3237-4ACD-82D1-0E17D743F0ED}" type="pres">
      <dgm:prSet presAssocID="{683B70EB-4059-483D-AA48-5007898E1018}" presName="textBox5d" presStyleLbl="revTx" presStyleIdx="3" presStyleCnt="5">
        <dgm:presLayoutVars>
          <dgm:bulletEnabled val="1"/>
        </dgm:presLayoutVars>
      </dgm:prSet>
      <dgm:spPr/>
      <dgm:t>
        <a:bodyPr/>
        <a:lstStyle/>
        <a:p>
          <a:endParaRPr lang="en-US"/>
        </a:p>
      </dgm:t>
    </dgm:pt>
    <dgm:pt modelId="{61FE4432-5B47-4AAD-95F1-11414CD961F4}" type="pres">
      <dgm:prSet presAssocID="{06F5F407-F3FF-47F7-8738-7EDC64FB7B61}" presName="bullet5e" presStyleLbl="node1" presStyleIdx="4" presStyleCnt="5"/>
      <dgm:spPr/>
    </dgm:pt>
    <dgm:pt modelId="{15F07795-8F03-42A4-9293-66032E02C25E}" type="pres">
      <dgm:prSet presAssocID="{06F5F407-F3FF-47F7-8738-7EDC64FB7B61}" presName="textBox5e" presStyleLbl="revTx" presStyleIdx="4" presStyleCnt="5">
        <dgm:presLayoutVars>
          <dgm:bulletEnabled val="1"/>
        </dgm:presLayoutVars>
      </dgm:prSet>
      <dgm:spPr/>
      <dgm:t>
        <a:bodyPr/>
        <a:lstStyle/>
        <a:p>
          <a:endParaRPr lang="en-US"/>
        </a:p>
      </dgm:t>
    </dgm:pt>
  </dgm:ptLst>
  <dgm:cxnLst>
    <dgm:cxn modelId="{ACB452B7-E5D7-4D72-ACFA-AB0F777B92B0}" type="presOf" srcId="{B9F816A9-21CC-4291-AAAB-A99ED0779344}" destId="{85F2C26B-8AFF-432A-A352-6815E6C1B5B7}" srcOrd="0" destOrd="0" presId="urn:microsoft.com/office/officeart/2005/8/layout/arrow2"/>
    <dgm:cxn modelId="{6C6EA723-EFEA-47B2-ABBF-D7CD8231FDA4}" srcId="{C579CE5D-53DF-428E-9CD8-C63259D9B81B}" destId="{06F5F407-F3FF-47F7-8738-7EDC64FB7B61}" srcOrd="4" destOrd="0" parTransId="{ADDBFB03-28CE-413B-A775-C478721363A7}" sibTransId="{6D0C664C-2A96-4628-8AC5-4A6CF762A6F8}"/>
    <dgm:cxn modelId="{A74BA074-4B6C-4F70-AD5B-F203923134DA}" type="presOf" srcId="{06F5F407-F3FF-47F7-8738-7EDC64FB7B61}" destId="{15F07795-8F03-42A4-9293-66032E02C25E}" srcOrd="0" destOrd="0" presId="urn:microsoft.com/office/officeart/2005/8/layout/arrow2"/>
    <dgm:cxn modelId="{8199223D-0D34-46B7-B97A-84915C491851}" srcId="{C579CE5D-53DF-428E-9CD8-C63259D9B81B}" destId="{A69FAB76-40AE-4525-86FA-1AA106855CA0}" srcOrd="0" destOrd="0" parTransId="{E410B1B6-5197-4ACA-A63C-9F8147DBC7A2}" sibTransId="{DBF9A647-910D-4C50-91AD-A199A80D3C32}"/>
    <dgm:cxn modelId="{E614194D-1102-4DDD-99C4-BEDF1CCF0622}" type="presOf" srcId="{683B70EB-4059-483D-AA48-5007898E1018}" destId="{0F6965B1-3237-4ACD-82D1-0E17D743F0ED}" srcOrd="0" destOrd="0" presId="urn:microsoft.com/office/officeart/2005/8/layout/arrow2"/>
    <dgm:cxn modelId="{15CDF162-1008-4485-926A-CA7838673B9D}" srcId="{C579CE5D-53DF-428E-9CD8-C63259D9B81B}" destId="{683B70EB-4059-483D-AA48-5007898E1018}" srcOrd="3" destOrd="0" parTransId="{A2A7C6C6-6EF3-4F80-A590-7C5A0A296E3C}" sibTransId="{3FB0AD20-F1B7-4650-9BE5-121FFD41F73C}"/>
    <dgm:cxn modelId="{A2AACB65-A5BE-4B91-96A4-70DC1659CDA0}" srcId="{C579CE5D-53DF-428E-9CD8-C63259D9B81B}" destId="{FE7BE7D6-7304-4EAB-8844-1D765DC7D279}" srcOrd="1" destOrd="0" parTransId="{C9575385-1A74-4FDA-BA34-88633C0F96F2}" sibTransId="{C8A3840E-1663-415A-897D-B763BACDE235}"/>
    <dgm:cxn modelId="{044272D3-9D05-4541-8592-E0561815729C}" srcId="{C579CE5D-53DF-428E-9CD8-C63259D9B81B}" destId="{B9F816A9-21CC-4291-AAAB-A99ED0779344}" srcOrd="2" destOrd="0" parTransId="{614C5A69-8243-483F-83DB-EBF50F784907}" sibTransId="{812F7EBC-CE49-4AB1-A4EE-65ED4E251A03}"/>
    <dgm:cxn modelId="{38C126EF-89FA-4278-A7C6-A49FFDE0659E}" type="presOf" srcId="{C579CE5D-53DF-428E-9CD8-C63259D9B81B}" destId="{410488EE-8D0C-489B-A0C8-76A2B9C6EA34}" srcOrd="0" destOrd="0" presId="urn:microsoft.com/office/officeart/2005/8/layout/arrow2"/>
    <dgm:cxn modelId="{F02045DB-ACB1-4CF0-9DCA-7A4B4B4B9FBA}" type="presOf" srcId="{A69FAB76-40AE-4525-86FA-1AA106855CA0}" destId="{C3D86218-5285-487A-A597-B8F14A614375}" srcOrd="0" destOrd="0" presId="urn:microsoft.com/office/officeart/2005/8/layout/arrow2"/>
    <dgm:cxn modelId="{B8D65E85-E0E3-4FEF-850A-CA52362D9A43}" type="presOf" srcId="{FE7BE7D6-7304-4EAB-8844-1D765DC7D279}" destId="{549A9B00-DEA0-40D9-A41C-59D646203A5D}" srcOrd="0" destOrd="0" presId="urn:microsoft.com/office/officeart/2005/8/layout/arrow2"/>
    <dgm:cxn modelId="{D0B43E0C-CA43-4B5E-9BED-93C394D0B886}" type="presParOf" srcId="{410488EE-8D0C-489B-A0C8-76A2B9C6EA34}" destId="{F58FE278-46D6-404A-9456-67916FCB14CF}" srcOrd="0" destOrd="0" presId="urn:microsoft.com/office/officeart/2005/8/layout/arrow2"/>
    <dgm:cxn modelId="{88BE1912-0967-4E3E-97EA-9E7F0D46DD69}" type="presParOf" srcId="{410488EE-8D0C-489B-A0C8-76A2B9C6EA34}" destId="{7E36173E-7C98-441F-8708-56A0CCD0C659}" srcOrd="1" destOrd="0" presId="urn:microsoft.com/office/officeart/2005/8/layout/arrow2"/>
    <dgm:cxn modelId="{32D5636F-017A-45FF-9FD7-EEF3305D668A}" type="presParOf" srcId="{7E36173E-7C98-441F-8708-56A0CCD0C659}" destId="{09A43C59-560C-4621-8E37-76D868F93ED7}" srcOrd="0" destOrd="0" presId="urn:microsoft.com/office/officeart/2005/8/layout/arrow2"/>
    <dgm:cxn modelId="{DDAB21F0-416C-455E-9EF8-67318815DD51}" type="presParOf" srcId="{7E36173E-7C98-441F-8708-56A0CCD0C659}" destId="{C3D86218-5285-487A-A597-B8F14A614375}" srcOrd="1" destOrd="0" presId="urn:microsoft.com/office/officeart/2005/8/layout/arrow2"/>
    <dgm:cxn modelId="{5012C661-4201-45B2-8E4A-2E0E885CA665}" type="presParOf" srcId="{7E36173E-7C98-441F-8708-56A0CCD0C659}" destId="{9E25C2BB-7DD0-498B-8A5A-08C6DC581455}" srcOrd="2" destOrd="0" presId="urn:microsoft.com/office/officeart/2005/8/layout/arrow2"/>
    <dgm:cxn modelId="{33E3DFD4-0ECB-4C65-9C20-7F032C7B1417}" type="presParOf" srcId="{7E36173E-7C98-441F-8708-56A0CCD0C659}" destId="{549A9B00-DEA0-40D9-A41C-59D646203A5D}" srcOrd="3" destOrd="0" presId="urn:microsoft.com/office/officeart/2005/8/layout/arrow2"/>
    <dgm:cxn modelId="{F557DC76-EEDE-4EFD-BA07-E82180743A97}" type="presParOf" srcId="{7E36173E-7C98-441F-8708-56A0CCD0C659}" destId="{2D50A457-612A-4EFB-9243-EF9E6C7E15C4}" srcOrd="4" destOrd="0" presId="urn:microsoft.com/office/officeart/2005/8/layout/arrow2"/>
    <dgm:cxn modelId="{540B774A-9169-465D-996A-5AB3493A62FC}" type="presParOf" srcId="{7E36173E-7C98-441F-8708-56A0CCD0C659}" destId="{85F2C26B-8AFF-432A-A352-6815E6C1B5B7}" srcOrd="5" destOrd="0" presId="urn:microsoft.com/office/officeart/2005/8/layout/arrow2"/>
    <dgm:cxn modelId="{85F2A9D7-0DBF-45DE-83BF-216EA14A10E2}" type="presParOf" srcId="{7E36173E-7C98-441F-8708-56A0CCD0C659}" destId="{6D4B7932-5CF5-4749-95FC-753397BB2699}" srcOrd="6" destOrd="0" presId="urn:microsoft.com/office/officeart/2005/8/layout/arrow2"/>
    <dgm:cxn modelId="{0F3D6EE1-8E38-4F77-A84B-0FE6121AA3FA}" type="presParOf" srcId="{7E36173E-7C98-441F-8708-56A0CCD0C659}" destId="{0F6965B1-3237-4ACD-82D1-0E17D743F0ED}" srcOrd="7" destOrd="0" presId="urn:microsoft.com/office/officeart/2005/8/layout/arrow2"/>
    <dgm:cxn modelId="{2FCF8923-683E-4205-A779-EBFB0515E4D5}" type="presParOf" srcId="{7E36173E-7C98-441F-8708-56A0CCD0C659}" destId="{61FE4432-5B47-4AAD-95F1-11414CD961F4}" srcOrd="8" destOrd="0" presId="urn:microsoft.com/office/officeart/2005/8/layout/arrow2"/>
    <dgm:cxn modelId="{B573E6D5-7955-4318-8AFC-104278902B06}" type="presParOf" srcId="{7E36173E-7C98-441F-8708-56A0CCD0C659}" destId="{15F07795-8F03-42A4-9293-66032E02C25E}" srcOrd="9"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4641D8-8030-4A97-887C-50E22585D50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71EC19C-D096-428E-AA8F-C0216F57970A}">
      <dgm:prSet/>
      <dgm:spPr/>
      <dgm:t>
        <a:bodyPr/>
        <a:lstStyle/>
        <a:p>
          <a:pPr algn="ctr" rtl="1"/>
          <a:r>
            <a:rPr lang="fa-IR" dirty="0" smtClean="0">
              <a:cs typeface="B Titr" pitchFamily="2" charset="-78"/>
            </a:rPr>
            <a:t>واسطه‌گری بانک یا غیرمستقیم</a:t>
          </a:r>
          <a:endParaRPr lang="en-US" dirty="0">
            <a:cs typeface="B Titr" pitchFamily="2" charset="-78"/>
          </a:endParaRPr>
        </a:p>
      </dgm:t>
    </dgm:pt>
    <dgm:pt modelId="{E0375DAF-D8FB-41BB-A535-BC08348130B6}" type="parTrans" cxnId="{A95A1EDF-07DC-472C-B5F1-5DE88E92E8D5}">
      <dgm:prSet/>
      <dgm:spPr/>
      <dgm:t>
        <a:bodyPr/>
        <a:lstStyle/>
        <a:p>
          <a:endParaRPr lang="en-US">
            <a:cs typeface="B Zar" pitchFamily="2" charset="-78"/>
          </a:endParaRPr>
        </a:p>
      </dgm:t>
    </dgm:pt>
    <dgm:pt modelId="{1BD1FDD0-886B-4C06-927D-A0A5804B419D}" type="sibTrans" cxnId="{A95A1EDF-07DC-472C-B5F1-5DE88E92E8D5}">
      <dgm:prSet/>
      <dgm:spPr/>
      <dgm:t>
        <a:bodyPr/>
        <a:lstStyle/>
        <a:p>
          <a:endParaRPr lang="en-US">
            <a:cs typeface="B Zar" pitchFamily="2" charset="-78"/>
          </a:endParaRPr>
        </a:p>
      </dgm:t>
    </dgm:pt>
    <dgm:pt modelId="{728ADA67-F2C7-44CB-AA8C-82A5119AF521}">
      <dgm:prSet/>
      <dgm:spPr/>
      <dgm:t>
        <a:bodyPr/>
        <a:lstStyle/>
        <a:p>
          <a:pPr algn="justLow" rtl="1"/>
          <a:r>
            <a:rPr lang="fa-IR" dirty="0" smtClean="0">
              <a:cs typeface="B Zar" pitchFamily="2" charset="-78"/>
            </a:rPr>
            <a:t>واسطۀ مالی به طور دائم در مقابل وام‌گیرنده و وام‌دهندۀ نهایی موقعیت اتخاذ می‌کند. واسطۀ مالی تعهدات وام گیرنده را می‌خرد و در همان زمان تعهدات خود را به وام‌دهنده می‌فروشد. </a:t>
          </a:r>
          <a:endParaRPr lang="en-US" dirty="0">
            <a:cs typeface="B Zar" pitchFamily="2" charset="-78"/>
          </a:endParaRPr>
        </a:p>
      </dgm:t>
    </dgm:pt>
    <dgm:pt modelId="{100E6B73-D5FC-489E-9F6F-CC948ADE80C6}" type="parTrans" cxnId="{F39ABCD2-67B5-42C9-B01B-45834D2BDEF0}">
      <dgm:prSet/>
      <dgm:spPr/>
      <dgm:t>
        <a:bodyPr/>
        <a:lstStyle/>
        <a:p>
          <a:endParaRPr lang="en-US">
            <a:cs typeface="B Zar" pitchFamily="2" charset="-78"/>
          </a:endParaRPr>
        </a:p>
      </dgm:t>
    </dgm:pt>
    <dgm:pt modelId="{A94F77F4-08A1-48B9-AD7C-BEFEECC45E6C}" type="sibTrans" cxnId="{F39ABCD2-67B5-42C9-B01B-45834D2BDEF0}">
      <dgm:prSet/>
      <dgm:spPr/>
      <dgm:t>
        <a:bodyPr/>
        <a:lstStyle/>
        <a:p>
          <a:endParaRPr lang="en-US">
            <a:cs typeface="B Zar" pitchFamily="2" charset="-78"/>
          </a:endParaRPr>
        </a:p>
      </dgm:t>
    </dgm:pt>
    <dgm:pt modelId="{05C7617A-388F-47CE-A30F-3D9EFEBDD5C2}">
      <dgm:prSet/>
      <dgm:spPr/>
      <dgm:t>
        <a:bodyPr/>
        <a:lstStyle/>
        <a:p>
          <a:pPr algn="ctr" rtl="1"/>
          <a:r>
            <a:rPr lang="fa-IR" dirty="0" smtClean="0">
              <a:cs typeface="B Titr" pitchFamily="2" charset="-78"/>
            </a:rPr>
            <a:t>واسطه‌گری بازار یا مستقیم</a:t>
          </a:r>
          <a:endParaRPr lang="en-US" dirty="0">
            <a:cs typeface="B Titr" pitchFamily="2" charset="-78"/>
          </a:endParaRPr>
        </a:p>
      </dgm:t>
    </dgm:pt>
    <dgm:pt modelId="{5C66E392-8820-4038-89C7-4DDDADC27E95}" type="parTrans" cxnId="{F0738266-B13E-4C1F-BB03-B49B43B25B54}">
      <dgm:prSet/>
      <dgm:spPr/>
      <dgm:t>
        <a:bodyPr/>
        <a:lstStyle/>
        <a:p>
          <a:endParaRPr lang="en-US">
            <a:cs typeface="B Zar" pitchFamily="2" charset="-78"/>
          </a:endParaRPr>
        </a:p>
      </dgm:t>
    </dgm:pt>
    <dgm:pt modelId="{5DBBE8C0-5262-4B7C-B672-01F94F5D56BE}" type="sibTrans" cxnId="{F0738266-B13E-4C1F-BB03-B49B43B25B54}">
      <dgm:prSet/>
      <dgm:spPr/>
      <dgm:t>
        <a:bodyPr/>
        <a:lstStyle/>
        <a:p>
          <a:endParaRPr lang="en-US">
            <a:cs typeface="B Zar" pitchFamily="2" charset="-78"/>
          </a:endParaRPr>
        </a:p>
      </dgm:t>
    </dgm:pt>
    <dgm:pt modelId="{2F4DE7CC-9AE7-4E31-AD1E-F980C2574C1D}">
      <dgm:prSet/>
      <dgm:spPr/>
      <dgm:t>
        <a:bodyPr/>
        <a:lstStyle/>
        <a:p>
          <a:pPr algn="justLow" rtl="1"/>
          <a:r>
            <a:rPr lang="fa-IR" dirty="0" smtClean="0">
              <a:cs typeface="B Zar" pitchFamily="2" charset="-78"/>
            </a:rPr>
            <a:t>واسطۀ مالی یا هیچ موقعیتی را در مقابل وام‌‌گیرنده و وام‌دهنده اتخاذ نمی‌کند و یا تنها برای دوره‌ای کوتاه موقعیت اخذ می‌کند. تعهداتی که از جانب عرضه‌کنندگان وجوه صادر می‌شود توسط متقاضیان وجوه خریداری می‌شود.</a:t>
          </a:r>
          <a:endParaRPr lang="en-US" dirty="0">
            <a:cs typeface="B Zar" pitchFamily="2" charset="-78"/>
          </a:endParaRPr>
        </a:p>
      </dgm:t>
    </dgm:pt>
    <dgm:pt modelId="{7757C063-1043-464A-908C-B7B008DBC225}" type="parTrans" cxnId="{92E69B95-2AB3-4B5B-A279-65E1E0DC3402}">
      <dgm:prSet/>
      <dgm:spPr/>
      <dgm:t>
        <a:bodyPr/>
        <a:lstStyle/>
        <a:p>
          <a:endParaRPr lang="en-US">
            <a:cs typeface="B Zar" pitchFamily="2" charset="-78"/>
          </a:endParaRPr>
        </a:p>
      </dgm:t>
    </dgm:pt>
    <dgm:pt modelId="{6F2B4F7C-F60E-4BE2-8E63-143A3C5C4240}" type="sibTrans" cxnId="{92E69B95-2AB3-4B5B-A279-65E1E0DC3402}">
      <dgm:prSet/>
      <dgm:spPr/>
      <dgm:t>
        <a:bodyPr/>
        <a:lstStyle/>
        <a:p>
          <a:endParaRPr lang="en-US">
            <a:cs typeface="B Zar" pitchFamily="2" charset="-78"/>
          </a:endParaRPr>
        </a:p>
      </dgm:t>
    </dgm:pt>
    <dgm:pt modelId="{7A75F2E5-BEA8-4D46-A33E-D57A67846EC8}" type="pres">
      <dgm:prSet presAssocID="{124641D8-8030-4A97-887C-50E22585D508}" presName="linear" presStyleCnt="0">
        <dgm:presLayoutVars>
          <dgm:dir/>
          <dgm:animLvl val="lvl"/>
          <dgm:resizeHandles val="exact"/>
        </dgm:presLayoutVars>
      </dgm:prSet>
      <dgm:spPr/>
      <dgm:t>
        <a:bodyPr/>
        <a:lstStyle/>
        <a:p>
          <a:endParaRPr lang="en-US"/>
        </a:p>
      </dgm:t>
    </dgm:pt>
    <dgm:pt modelId="{7CA0FFC8-88E7-4E18-BA37-E8B8D50EE538}" type="pres">
      <dgm:prSet presAssocID="{E71EC19C-D096-428E-AA8F-C0216F57970A}" presName="parentLin" presStyleCnt="0"/>
      <dgm:spPr/>
    </dgm:pt>
    <dgm:pt modelId="{EA9BCE2D-21DC-4A2B-84F6-016C1B29DA4B}" type="pres">
      <dgm:prSet presAssocID="{E71EC19C-D096-428E-AA8F-C0216F57970A}" presName="parentLeftMargin" presStyleLbl="node1" presStyleIdx="0" presStyleCnt="2"/>
      <dgm:spPr/>
      <dgm:t>
        <a:bodyPr/>
        <a:lstStyle/>
        <a:p>
          <a:endParaRPr lang="en-US"/>
        </a:p>
      </dgm:t>
    </dgm:pt>
    <dgm:pt modelId="{934855CA-A10C-4E00-A19A-950802A506A1}" type="pres">
      <dgm:prSet presAssocID="{E71EC19C-D096-428E-AA8F-C0216F57970A}" presName="parentText" presStyleLbl="node1" presStyleIdx="0" presStyleCnt="2">
        <dgm:presLayoutVars>
          <dgm:chMax val="0"/>
          <dgm:bulletEnabled val="1"/>
        </dgm:presLayoutVars>
      </dgm:prSet>
      <dgm:spPr/>
      <dgm:t>
        <a:bodyPr/>
        <a:lstStyle/>
        <a:p>
          <a:endParaRPr lang="en-US"/>
        </a:p>
      </dgm:t>
    </dgm:pt>
    <dgm:pt modelId="{1ECA50D3-6B10-4232-8D74-337596CECED2}" type="pres">
      <dgm:prSet presAssocID="{E71EC19C-D096-428E-AA8F-C0216F57970A}" presName="negativeSpace" presStyleCnt="0"/>
      <dgm:spPr/>
    </dgm:pt>
    <dgm:pt modelId="{A59B6A9E-62EB-4EE5-AD71-94175DED98CA}" type="pres">
      <dgm:prSet presAssocID="{E71EC19C-D096-428E-AA8F-C0216F57970A}" presName="childText" presStyleLbl="conFgAcc1" presStyleIdx="0" presStyleCnt="2">
        <dgm:presLayoutVars>
          <dgm:bulletEnabled val="1"/>
        </dgm:presLayoutVars>
      </dgm:prSet>
      <dgm:spPr/>
      <dgm:t>
        <a:bodyPr/>
        <a:lstStyle/>
        <a:p>
          <a:endParaRPr lang="en-US"/>
        </a:p>
      </dgm:t>
    </dgm:pt>
    <dgm:pt modelId="{011E635A-0F3D-4D7D-8BB2-0327A149DDF0}" type="pres">
      <dgm:prSet presAssocID="{1BD1FDD0-886B-4C06-927D-A0A5804B419D}" presName="spaceBetweenRectangles" presStyleCnt="0"/>
      <dgm:spPr/>
    </dgm:pt>
    <dgm:pt modelId="{648C878E-C5FB-4D16-B5EA-35ED894EA008}" type="pres">
      <dgm:prSet presAssocID="{05C7617A-388F-47CE-A30F-3D9EFEBDD5C2}" presName="parentLin" presStyleCnt="0"/>
      <dgm:spPr/>
    </dgm:pt>
    <dgm:pt modelId="{0F33BF6B-F676-4C37-AA05-6F06F4636576}" type="pres">
      <dgm:prSet presAssocID="{05C7617A-388F-47CE-A30F-3D9EFEBDD5C2}" presName="parentLeftMargin" presStyleLbl="node1" presStyleIdx="0" presStyleCnt="2"/>
      <dgm:spPr/>
      <dgm:t>
        <a:bodyPr/>
        <a:lstStyle/>
        <a:p>
          <a:endParaRPr lang="en-US"/>
        </a:p>
      </dgm:t>
    </dgm:pt>
    <dgm:pt modelId="{00547647-C60A-41C9-8EDB-8ED0141C423F}" type="pres">
      <dgm:prSet presAssocID="{05C7617A-388F-47CE-A30F-3D9EFEBDD5C2}" presName="parentText" presStyleLbl="node1" presStyleIdx="1" presStyleCnt="2">
        <dgm:presLayoutVars>
          <dgm:chMax val="0"/>
          <dgm:bulletEnabled val="1"/>
        </dgm:presLayoutVars>
      </dgm:prSet>
      <dgm:spPr/>
      <dgm:t>
        <a:bodyPr/>
        <a:lstStyle/>
        <a:p>
          <a:endParaRPr lang="en-US"/>
        </a:p>
      </dgm:t>
    </dgm:pt>
    <dgm:pt modelId="{BADB9286-5194-42D5-9CD2-73C4AA8EB788}" type="pres">
      <dgm:prSet presAssocID="{05C7617A-388F-47CE-A30F-3D9EFEBDD5C2}" presName="negativeSpace" presStyleCnt="0"/>
      <dgm:spPr/>
    </dgm:pt>
    <dgm:pt modelId="{D4E1DE69-7F33-45A0-8AF2-FA3DF999193E}" type="pres">
      <dgm:prSet presAssocID="{05C7617A-388F-47CE-A30F-3D9EFEBDD5C2}" presName="childText" presStyleLbl="conFgAcc1" presStyleIdx="1" presStyleCnt="2">
        <dgm:presLayoutVars>
          <dgm:bulletEnabled val="1"/>
        </dgm:presLayoutVars>
      </dgm:prSet>
      <dgm:spPr/>
      <dgm:t>
        <a:bodyPr/>
        <a:lstStyle/>
        <a:p>
          <a:endParaRPr lang="en-US"/>
        </a:p>
      </dgm:t>
    </dgm:pt>
  </dgm:ptLst>
  <dgm:cxnLst>
    <dgm:cxn modelId="{59EEFB92-F065-4493-9C40-93ECF0CC314E}" type="presOf" srcId="{E71EC19C-D096-428E-AA8F-C0216F57970A}" destId="{EA9BCE2D-21DC-4A2B-84F6-016C1B29DA4B}" srcOrd="0" destOrd="0" presId="urn:microsoft.com/office/officeart/2005/8/layout/list1"/>
    <dgm:cxn modelId="{F18EC6E1-E3FD-413E-A79E-C81592230434}" type="presOf" srcId="{728ADA67-F2C7-44CB-AA8C-82A5119AF521}" destId="{A59B6A9E-62EB-4EE5-AD71-94175DED98CA}" srcOrd="0" destOrd="0" presId="urn:microsoft.com/office/officeart/2005/8/layout/list1"/>
    <dgm:cxn modelId="{A95A1EDF-07DC-472C-B5F1-5DE88E92E8D5}" srcId="{124641D8-8030-4A97-887C-50E22585D508}" destId="{E71EC19C-D096-428E-AA8F-C0216F57970A}" srcOrd="0" destOrd="0" parTransId="{E0375DAF-D8FB-41BB-A535-BC08348130B6}" sibTransId="{1BD1FDD0-886B-4C06-927D-A0A5804B419D}"/>
    <dgm:cxn modelId="{F0738266-B13E-4C1F-BB03-B49B43B25B54}" srcId="{124641D8-8030-4A97-887C-50E22585D508}" destId="{05C7617A-388F-47CE-A30F-3D9EFEBDD5C2}" srcOrd="1" destOrd="0" parTransId="{5C66E392-8820-4038-89C7-4DDDADC27E95}" sibTransId="{5DBBE8C0-5262-4B7C-B672-01F94F5D56BE}"/>
    <dgm:cxn modelId="{92E69B95-2AB3-4B5B-A279-65E1E0DC3402}" srcId="{05C7617A-388F-47CE-A30F-3D9EFEBDD5C2}" destId="{2F4DE7CC-9AE7-4E31-AD1E-F980C2574C1D}" srcOrd="0" destOrd="0" parTransId="{7757C063-1043-464A-908C-B7B008DBC225}" sibTransId="{6F2B4F7C-F60E-4BE2-8E63-143A3C5C4240}"/>
    <dgm:cxn modelId="{F39ABCD2-67B5-42C9-B01B-45834D2BDEF0}" srcId="{E71EC19C-D096-428E-AA8F-C0216F57970A}" destId="{728ADA67-F2C7-44CB-AA8C-82A5119AF521}" srcOrd="0" destOrd="0" parTransId="{100E6B73-D5FC-489E-9F6F-CC948ADE80C6}" sibTransId="{A94F77F4-08A1-48B9-AD7C-BEFEECC45E6C}"/>
    <dgm:cxn modelId="{727F79C1-05D3-41C7-86E5-E83EF3455EEA}" type="presOf" srcId="{05C7617A-388F-47CE-A30F-3D9EFEBDD5C2}" destId="{00547647-C60A-41C9-8EDB-8ED0141C423F}" srcOrd="1" destOrd="0" presId="urn:microsoft.com/office/officeart/2005/8/layout/list1"/>
    <dgm:cxn modelId="{628FD84B-0770-493F-9FB3-BA52DF1C44F5}" type="presOf" srcId="{E71EC19C-D096-428E-AA8F-C0216F57970A}" destId="{934855CA-A10C-4E00-A19A-950802A506A1}" srcOrd="1" destOrd="0" presId="urn:microsoft.com/office/officeart/2005/8/layout/list1"/>
    <dgm:cxn modelId="{3AF125AC-A3F9-4EC1-999C-67AD151D8B53}" type="presOf" srcId="{124641D8-8030-4A97-887C-50E22585D508}" destId="{7A75F2E5-BEA8-4D46-A33E-D57A67846EC8}" srcOrd="0" destOrd="0" presId="urn:microsoft.com/office/officeart/2005/8/layout/list1"/>
    <dgm:cxn modelId="{AA96D51E-F3DE-45E7-9C95-A8AC608266A9}" type="presOf" srcId="{2F4DE7CC-9AE7-4E31-AD1E-F980C2574C1D}" destId="{D4E1DE69-7F33-45A0-8AF2-FA3DF999193E}" srcOrd="0" destOrd="0" presId="urn:microsoft.com/office/officeart/2005/8/layout/list1"/>
    <dgm:cxn modelId="{2114549D-E674-4F0E-8F04-9A1CDCC8AE90}" type="presOf" srcId="{05C7617A-388F-47CE-A30F-3D9EFEBDD5C2}" destId="{0F33BF6B-F676-4C37-AA05-6F06F4636576}" srcOrd="0" destOrd="0" presId="urn:microsoft.com/office/officeart/2005/8/layout/list1"/>
    <dgm:cxn modelId="{5FBD1AB4-4E79-4CDD-91F9-DC35092CF535}" type="presParOf" srcId="{7A75F2E5-BEA8-4D46-A33E-D57A67846EC8}" destId="{7CA0FFC8-88E7-4E18-BA37-E8B8D50EE538}" srcOrd="0" destOrd="0" presId="urn:microsoft.com/office/officeart/2005/8/layout/list1"/>
    <dgm:cxn modelId="{AAEF6709-C96A-4F72-A0ED-F1BF978925C1}" type="presParOf" srcId="{7CA0FFC8-88E7-4E18-BA37-E8B8D50EE538}" destId="{EA9BCE2D-21DC-4A2B-84F6-016C1B29DA4B}" srcOrd="0" destOrd="0" presId="urn:microsoft.com/office/officeart/2005/8/layout/list1"/>
    <dgm:cxn modelId="{3E0E9DA4-5BD3-4DE4-8339-AEC968B21FA5}" type="presParOf" srcId="{7CA0FFC8-88E7-4E18-BA37-E8B8D50EE538}" destId="{934855CA-A10C-4E00-A19A-950802A506A1}" srcOrd="1" destOrd="0" presId="urn:microsoft.com/office/officeart/2005/8/layout/list1"/>
    <dgm:cxn modelId="{D38E60F5-1D4E-4443-9BFC-F1E932DA4F7C}" type="presParOf" srcId="{7A75F2E5-BEA8-4D46-A33E-D57A67846EC8}" destId="{1ECA50D3-6B10-4232-8D74-337596CECED2}" srcOrd="1" destOrd="0" presId="urn:microsoft.com/office/officeart/2005/8/layout/list1"/>
    <dgm:cxn modelId="{18C0DB56-7D7E-4268-A434-48F8C5249775}" type="presParOf" srcId="{7A75F2E5-BEA8-4D46-A33E-D57A67846EC8}" destId="{A59B6A9E-62EB-4EE5-AD71-94175DED98CA}" srcOrd="2" destOrd="0" presId="urn:microsoft.com/office/officeart/2005/8/layout/list1"/>
    <dgm:cxn modelId="{14A32CA4-217E-4F22-9ED6-53C8186AD318}" type="presParOf" srcId="{7A75F2E5-BEA8-4D46-A33E-D57A67846EC8}" destId="{011E635A-0F3D-4D7D-8BB2-0327A149DDF0}" srcOrd="3" destOrd="0" presId="urn:microsoft.com/office/officeart/2005/8/layout/list1"/>
    <dgm:cxn modelId="{E8D5F4F3-D3E3-4986-9365-852E602BDEB2}" type="presParOf" srcId="{7A75F2E5-BEA8-4D46-A33E-D57A67846EC8}" destId="{648C878E-C5FB-4D16-B5EA-35ED894EA008}" srcOrd="4" destOrd="0" presId="urn:microsoft.com/office/officeart/2005/8/layout/list1"/>
    <dgm:cxn modelId="{B840220A-E255-46F8-BD46-FCC6F71B4430}" type="presParOf" srcId="{648C878E-C5FB-4D16-B5EA-35ED894EA008}" destId="{0F33BF6B-F676-4C37-AA05-6F06F4636576}" srcOrd="0" destOrd="0" presId="urn:microsoft.com/office/officeart/2005/8/layout/list1"/>
    <dgm:cxn modelId="{B8148B34-F56D-4BBD-A047-2DB894E6D5D2}" type="presParOf" srcId="{648C878E-C5FB-4D16-B5EA-35ED894EA008}" destId="{00547647-C60A-41C9-8EDB-8ED0141C423F}" srcOrd="1" destOrd="0" presId="urn:microsoft.com/office/officeart/2005/8/layout/list1"/>
    <dgm:cxn modelId="{DE9204F0-D93C-4AE2-86F9-18E112DBFD80}" type="presParOf" srcId="{7A75F2E5-BEA8-4D46-A33E-D57A67846EC8}" destId="{BADB9286-5194-42D5-9CD2-73C4AA8EB788}" srcOrd="5" destOrd="0" presId="urn:microsoft.com/office/officeart/2005/8/layout/list1"/>
    <dgm:cxn modelId="{5069B2BF-6854-4259-BC9D-03CAF545B1E9}" type="presParOf" srcId="{7A75F2E5-BEA8-4D46-A33E-D57A67846EC8}" destId="{D4E1DE69-7F33-45A0-8AF2-FA3DF999193E}"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6403DA-4951-406E-903B-8F0D7670A9CF}" type="doc">
      <dgm:prSet loTypeId="urn:microsoft.com/office/officeart/2005/8/layout/hList3" loCatId="list" qsTypeId="urn:microsoft.com/office/officeart/2005/8/quickstyle/3d2" qsCatId="3D" csTypeId="urn:microsoft.com/office/officeart/2005/8/colors/accent1_1" csCatId="accent1"/>
      <dgm:spPr/>
      <dgm:t>
        <a:bodyPr/>
        <a:lstStyle/>
        <a:p>
          <a:endParaRPr lang="en-US"/>
        </a:p>
      </dgm:t>
    </dgm:pt>
    <dgm:pt modelId="{C3AF0E78-6A3A-4DD6-831D-46DFEE64FB87}">
      <dgm:prSet/>
      <dgm:spPr/>
      <dgm:t>
        <a:bodyPr/>
        <a:lstStyle/>
        <a:p>
          <a:pPr algn="ctr" rtl="1"/>
          <a:r>
            <a:rPr lang="fa-IR" dirty="0" smtClean="0">
              <a:cs typeface="B Titr" pitchFamily="2" charset="-78"/>
            </a:rPr>
            <a:t>واسطه‌زدایی</a:t>
          </a:r>
          <a:endParaRPr lang="en-US" dirty="0">
            <a:cs typeface="B Titr" pitchFamily="2" charset="-78"/>
          </a:endParaRPr>
        </a:p>
      </dgm:t>
    </dgm:pt>
    <dgm:pt modelId="{FE145EE1-8C2F-4D8E-AE49-D6D9D5347F97}" type="parTrans" cxnId="{B80C1512-9CA3-4622-BF12-630335FAFAD7}">
      <dgm:prSet/>
      <dgm:spPr/>
      <dgm:t>
        <a:bodyPr/>
        <a:lstStyle/>
        <a:p>
          <a:pPr algn="justLow"/>
          <a:endParaRPr lang="en-US">
            <a:cs typeface="B Zar" pitchFamily="2" charset="-78"/>
          </a:endParaRPr>
        </a:p>
      </dgm:t>
    </dgm:pt>
    <dgm:pt modelId="{F0FBC70F-3726-4537-9A43-A7DEE55EB403}" type="sibTrans" cxnId="{B80C1512-9CA3-4622-BF12-630335FAFAD7}">
      <dgm:prSet/>
      <dgm:spPr/>
      <dgm:t>
        <a:bodyPr/>
        <a:lstStyle/>
        <a:p>
          <a:pPr algn="justLow"/>
          <a:endParaRPr lang="en-US">
            <a:cs typeface="B Zar" pitchFamily="2" charset="-78"/>
          </a:endParaRPr>
        </a:p>
      </dgm:t>
    </dgm:pt>
    <dgm:pt modelId="{F3B7D1C8-41A9-436B-9A89-455E71571263}">
      <dgm:prSet/>
      <dgm:spPr/>
      <dgm:t>
        <a:bodyPr/>
        <a:lstStyle/>
        <a:p>
          <a:pPr algn="justLow" rtl="1"/>
          <a:r>
            <a:rPr lang="fa-IR" dirty="0" smtClean="0">
              <a:cs typeface="B Zar" pitchFamily="2" charset="-78"/>
            </a:rPr>
            <a:t>از بین‌بردن واسطه‌های مالی (مانند بانک‌ها) بین عرضه‌کنندگان و متقاضیان وجوه را واسطه زدایی گویند. به‌عنوان مثال اگر سپرده‌گذاری سپردۀ خود را از بانک خارج سازد و در اوراق بهادار سرمایه‌گذاری کند، واسطه‌زدایی کرده است.</a:t>
          </a:r>
          <a:endParaRPr lang="en-US" dirty="0">
            <a:cs typeface="B Zar" pitchFamily="2" charset="-78"/>
          </a:endParaRPr>
        </a:p>
      </dgm:t>
    </dgm:pt>
    <dgm:pt modelId="{5F30F2D0-837F-4A0E-8040-7714D9092C8B}" type="parTrans" cxnId="{0D16A5E6-CC7B-43D9-973C-F0462C765855}">
      <dgm:prSet/>
      <dgm:spPr/>
      <dgm:t>
        <a:bodyPr/>
        <a:lstStyle/>
        <a:p>
          <a:pPr algn="justLow"/>
          <a:endParaRPr lang="en-US">
            <a:cs typeface="B Zar" pitchFamily="2" charset="-78"/>
          </a:endParaRPr>
        </a:p>
      </dgm:t>
    </dgm:pt>
    <dgm:pt modelId="{CA8E1619-5431-4EDD-8816-FE7924D6449C}" type="sibTrans" cxnId="{0D16A5E6-CC7B-43D9-973C-F0462C765855}">
      <dgm:prSet/>
      <dgm:spPr/>
      <dgm:t>
        <a:bodyPr/>
        <a:lstStyle/>
        <a:p>
          <a:pPr algn="justLow"/>
          <a:endParaRPr lang="en-US">
            <a:cs typeface="B Zar" pitchFamily="2" charset="-78"/>
          </a:endParaRPr>
        </a:p>
      </dgm:t>
    </dgm:pt>
    <dgm:pt modelId="{9C9E9601-2E6D-443C-9CA3-2F50E32F78DA}" type="pres">
      <dgm:prSet presAssocID="{9F6403DA-4951-406E-903B-8F0D7670A9CF}" presName="composite" presStyleCnt="0">
        <dgm:presLayoutVars>
          <dgm:chMax val="1"/>
          <dgm:dir/>
          <dgm:resizeHandles val="exact"/>
        </dgm:presLayoutVars>
      </dgm:prSet>
      <dgm:spPr/>
      <dgm:t>
        <a:bodyPr/>
        <a:lstStyle/>
        <a:p>
          <a:endParaRPr lang="en-US"/>
        </a:p>
      </dgm:t>
    </dgm:pt>
    <dgm:pt modelId="{1522A87C-EEAE-4DF8-9737-2EB9B0EDB2E0}" type="pres">
      <dgm:prSet presAssocID="{C3AF0E78-6A3A-4DD6-831D-46DFEE64FB87}" presName="roof" presStyleLbl="dkBgShp" presStyleIdx="0" presStyleCnt="2"/>
      <dgm:spPr/>
      <dgm:t>
        <a:bodyPr/>
        <a:lstStyle/>
        <a:p>
          <a:endParaRPr lang="en-US"/>
        </a:p>
      </dgm:t>
    </dgm:pt>
    <dgm:pt modelId="{4861162A-3454-4633-A518-7C062D60F507}" type="pres">
      <dgm:prSet presAssocID="{C3AF0E78-6A3A-4DD6-831D-46DFEE64FB87}" presName="pillars" presStyleCnt="0"/>
      <dgm:spPr/>
    </dgm:pt>
    <dgm:pt modelId="{5B721838-FA42-4E09-B9BD-A169517CC3EE}" type="pres">
      <dgm:prSet presAssocID="{C3AF0E78-6A3A-4DD6-831D-46DFEE64FB87}" presName="pillar1" presStyleLbl="node1" presStyleIdx="0" presStyleCnt="1">
        <dgm:presLayoutVars>
          <dgm:bulletEnabled val="1"/>
        </dgm:presLayoutVars>
      </dgm:prSet>
      <dgm:spPr/>
      <dgm:t>
        <a:bodyPr/>
        <a:lstStyle/>
        <a:p>
          <a:endParaRPr lang="en-US"/>
        </a:p>
      </dgm:t>
    </dgm:pt>
    <dgm:pt modelId="{B3755957-0D61-419E-97B4-66D22B7F1164}" type="pres">
      <dgm:prSet presAssocID="{C3AF0E78-6A3A-4DD6-831D-46DFEE64FB87}" presName="base" presStyleLbl="dkBgShp" presStyleIdx="1" presStyleCnt="2"/>
      <dgm:spPr/>
    </dgm:pt>
  </dgm:ptLst>
  <dgm:cxnLst>
    <dgm:cxn modelId="{B80C1512-9CA3-4622-BF12-630335FAFAD7}" srcId="{9F6403DA-4951-406E-903B-8F0D7670A9CF}" destId="{C3AF0E78-6A3A-4DD6-831D-46DFEE64FB87}" srcOrd="0" destOrd="0" parTransId="{FE145EE1-8C2F-4D8E-AE49-D6D9D5347F97}" sibTransId="{F0FBC70F-3726-4537-9A43-A7DEE55EB403}"/>
    <dgm:cxn modelId="{0D16A5E6-CC7B-43D9-973C-F0462C765855}" srcId="{C3AF0E78-6A3A-4DD6-831D-46DFEE64FB87}" destId="{F3B7D1C8-41A9-436B-9A89-455E71571263}" srcOrd="0" destOrd="0" parTransId="{5F30F2D0-837F-4A0E-8040-7714D9092C8B}" sibTransId="{CA8E1619-5431-4EDD-8816-FE7924D6449C}"/>
    <dgm:cxn modelId="{1E6AE098-0089-4E4E-A1F2-E98ED70D4831}" type="presOf" srcId="{F3B7D1C8-41A9-436B-9A89-455E71571263}" destId="{5B721838-FA42-4E09-B9BD-A169517CC3EE}" srcOrd="0" destOrd="0" presId="urn:microsoft.com/office/officeart/2005/8/layout/hList3"/>
    <dgm:cxn modelId="{7A2A4051-64AB-4078-9B96-EA1D02D015C3}" type="presOf" srcId="{C3AF0E78-6A3A-4DD6-831D-46DFEE64FB87}" destId="{1522A87C-EEAE-4DF8-9737-2EB9B0EDB2E0}" srcOrd="0" destOrd="0" presId="urn:microsoft.com/office/officeart/2005/8/layout/hList3"/>
    <dgm:cxn modelId="{C5C036D6-A0F9-4C28-82F2-9D6FCD693551}" type="presOf" srcId="{9F6403DA-4951-406E-903B-8F0D7670A9CF}" destId="{9C9E9601-2E6D-443C-9CA3-2F50E32F78DA}" srcOrd="0" destOrd="0" presId="urn:microsoft.com/office/officeart/2005/8/layout/hList3"/>
    <dgm:cxn modelId="{AD3EB61C-C70E-4F30-8EE0-3A4EAAF155F8}" type="presParOf" srcId="{9C9E9601-2E6D-443C-9CA3-2F50E32F78DA}" destId="{1522A87C-EEAE-4DF8-9737-2EB9B0EDB2E0}" srcOrd="0" destOrd="0" presId="urn:microsoft.com/office/officeart/2005/8/layout/hList3"/>
    <dgm:cxn modelId="{0EE946F9-6384-4CC0-A025-85E7D2B41C2A}" type="presParOf" srcId="{9C9E9601-2E6D-443C-9CA3-2F50E32F78DA}" destId="{4861162A-3454-4633-A518-7C062D60F507}" srcOrd="1" destOrd="0" presId="urn:microsoft.com/office/officeart/2005/8/layout/hList3"/>
    <dgm:cxn modelId="{C9F7B0AE-71E4-4057-9D14-494E91186F21}" type="presParOf" srcId="{4861162A-3454-4633-A518-7C062D60F507}" destId="{5B721838-FA42-4E09-B9BD-A169517CC3EE}" srcOrd="0" destOrd="0" presId="urn:microsoft.com/office/officeart/2005/8/layout/hList3"/>
    <dgm:cxn modelId="{A5A8DED9-7992-442A-A996-945D96DF1D74}" type="presParOf" srcId="{9C9E9601-2E6D-443C-9CA3-2F50E32F78DA}" destId="{B3755957-0D61-419E-97B4-66D22B7F1164}"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600783-40BC-4717-8414-82349BD2C4D7}" type="doc">
      <dgm:prSet loTypeId="urn:microsoft.com/office/officeart/2005/8/layout/lProcess2" loCatId="list" qsTypeId="urn:microsoft.com/office/officeart/2005/8/quickstyle/3d2" qsCatId="3D" csTypeId="urn:microsoft.com/office/officeart/2005/8/colors/accent2_1" csCatId="accent2" phldr="1"/>
      <dgm:spPr/>
      <dgm:t>
        <a:bodyPr/>
        <a:lstStyle/>
        <a:p>
          <a:endParaRPr lang="en-US"/>
        </a:p>
      </dgm:t>
    </dgm:pt>
    <dgm:pt modelId="{D4467629-A9E6-401E-A0C1-045C8CFC4A81}">
      <dgm:prSet/>
      <dgm:spPr/>
      <dgm:t>
        <a:bodyPr/>
        <a:lstStyle/>
        <a:p>
          <a:pPr rtl="1"/>
          <a:r>
            <a:rPr lang="fa-IR" b="1" dirty="0" smtClean="0">
              <a:cs typeface="B Titr" pitchFamily="2" charset="-78"/>
            </a:rPr>
            <a:t>معماری نظام مالی</a:t>
          </a:r>
          <a:endParaRPr lang="fa-IR" dirty="0">
            <a:cs typeface="B Titr" pitchFamily="2" charset="-78"/>
          </a:endParaRPr>
        </a:p>
      </dgm:t>
    </dgm:pt>
    <dgm:pt modelId="{A1DF4F28-8B63-44DD-BF62-A5C320F8BD4F}" type="parTrans" cxnId="{96A2B499-0961-4447-A335-A5DA59559ED2}">
      <dgm:prSet/>
      <dgm:spPr/>
      <dgm:t>
        <a:bodyPr/>
        <a:lstStyle/>
        <a:p>
          <a:endParaRPr lang="en-US">
            <a:cs typeface="B Zar" pitchFamily="2" charset="-78"/>
          </a:endParaRPr>
        </a:p>
      </dgm:t>
    </dgm:pt>
    <dgm:pt modelId="{FDF8533E-20A2-4E2C-B0BE-3865B1E9D95C}" type="sibTrans" cxnId="{96A2B499-0961-4447-A335-A5DA59559ED2}">
      <dgm:prSet/>
      <dgm:spPr/>
      <dgm:t>
        <a:bodyPr/>
        <a:lstStyle/>
        <a:p>
          <a:endParaRPr lang="en-US">
            <a:cs typeface="B Zar" pitchFamily="2" charset="-78"/>
          </a:endParaRPr>
        </a:p>
      </dgm:t>
    </dgm:pt>
    <dgm:pt modelId="{CBD1844E-5F38-4B36-B6E7-358D409606D8}">
      <dgm:prSet/>
      <dgm:spPr/>
      <dgm:t>
        <a:bodyPr/>
        <a:lstStyle/>
        <a:p>
          <a:pPr rtl="1"/>
          <a:r>
            <a:rPr lang="fa-IR" dirty="0" smtClean="0">
              <a:cs typeface="B Zar" pitchFamily="2" charset="-78"/>
            </a:rPr>
            <a:t>تعیین رابطۀ نسبی بانک‌ها و بازارهای سرمایه</a:t>
          </a:r>
          <a:endParaRPr lang="en-US" dirty="0">
            <a:cs typeface="B Zar" pitchFamily="2" charset="-78"/>
          </a:endParaRPr>
        </a:p>
      </dgm:t>
    </dgm:pt>
    <dgm:pt modelId="{F6621553-04C0-424C-844C-61AE1E399019}" type="parTrans" cxnId="{E198AC1D-EEF2-4B16-A188-4A3865BAA3FC}">
      <dgm:prSet/>
      <dgm:spPr/>
      <dgm:t>
        <a:bodyPr/>
        <a:lstStyle/>
        <a:p>
          <a:endParaRPr lang="en-US">
            <a:cs typeface="B Zar" pitchFamily="2" charset="-78"/>
          </a:endParaRPr>
        </a:p>
      </dgm:t>
    </dgm:pt>
    <dgm:pt modelId="{74085663-C396-485E-A2D9-C541D4812771}" type="sibTrans" cxnId="{E198AC1D-EEF2-4B16-A188-4A3865BAA3FC}">
      <dgm:prSet/>
      <dgm:spPr/>
      <dgm:t>
        <a:bodyPr/>
        <a:lstStyle/>
        <a:p>
          <a:endParaRPr lang="en-US">
            <a:cs typeface="B Zar" pitchFamily="2" charset="-78"/>
          </a:endParaRPr>
        </a:p>
      </dgm:t>
    </dgm:pt>
    <dgm:pt modelId="{191D6DE9-6B14-4E74-8288-4DA70412C765}" type="pres">
      <dgm:prSet presAssocID="{B0600783-40BC-4717-8414-82349BD2C4D7}" presName="theList" presStyleCnt="0">
        <dgm:presLayoutVars>
          <dgm:dir/>
          <dgm:animLvl val="lvl"/>
          <dgm:resizeHandles val="exact"/>
        </dgm:presLayoutVars>
      </dgm:prSet>
      <dgm:spPr/>
      <dgm:t>
        <a:bodyPr/>
        <a:lstStyle/>
        <a:p>
          <a:endParaRPr lang="en-US"/>
        </a:p>
      </dgm:t>
    </dgm:pt>
    <dgm:pt modelId="{90EC5DB8-E47A-4C8B-A5CD-66C1D5BFCB9B}" type="pres">
      <dgm:prSet presAssocID="{D4467629-A9E6-401E-A0C1-045C8CFC4A81}" presName="compNode" presStyleCnt="0"/>
      <dgm:spPr/>
      <dgm:t>
        <a:bodyPr/>
        <a:lstStyle/>
        <a:p>
          <a:endParaRPr lang="en-US"/>
        </a:p>
      </dgm:t>
    </dgm:pt>
    <dgm:pt modelId="{086FDDC1-ADA8-40D6-9781-4603DC8DEA3B}" type="pres">
      <dgm:prSet presAssocID="{D4467629-A9E6-401E-A0C1-045C8CFC4A81}" presName="aNode" presStyleLbl="bgShp" presStyleIdx="0" presStyleCnt="1"/>
      <dgm:spPr/>
      <dgm:t>
        <a:bodyPr/>
        <a:lstStyle/>
        <a:p>
          <a:endParaRPr lang="en-US"/>
        </a:p>
      </dgm:t>
    </dgm:pt>
    <dgm:pt modelId="{439863D3-2B0F-4904-B011-8DBB6251196C}" type="pres">
      <dgm:prSet presAssocID="{D4467629-A9E6-401E-A0C1-045C8CFC4A81}" presName="textNode" presStyleLbl="bgShp" presStyleIdx="0" presStyleCnt="1"/>
      <dgm:spPr/>
      <dgm:t>
        <a:bodyPr/>
        <a:lstStyle/>
        <a:p>
          <a:endParaRPr lang="en-US"/>
        </a:p>
      </dgm:t>
    </dgm:pt>
    <dgm:pt modelId="{295FD58A-99F4-43F9-9677-FD7C75245D48}" type="pres">
      <dgm:prSet presAssocID="{D4467629-A9E6-401E-A0C1-045C8CFC4A81}" presName="compChildNode" presStyleCnt="0"/>
      <dgm:spPr/>
      <dgm:t>
        <a:bodyPr/>
        <a:lstStyle/>
        <a:p>
          <a:endParaRPr lang="en-US"/>
        </a:p>
      </dgm:t>
    </dgm:pt>
    <dgm:pt modelId="{3295C65E-FE48-475A-9913-3BDCFFFACEB0}" type="pres">
      <dgm:prSet presAssocID="{D4467629-A9E6-401E-A0C1-045C8CFC4A81}" presName="theInnerList" presStyleCnt="0"/>
      <dgm:spPr/>
      <dgm:t>
        <a:bodyPr/>
        <a:lstStyle/>
        <a:p>
          <a:endParaRPr lang="en-US"/>
        </a:p>
      </dgm:t>
    </dgm:pt>
    <dgm:pt modelId="{C5D221B4-500F-4350-91AE-21EE3B77CFCB}" type="pres">
      <dgm:prSet presAssocID="{CBD1844E-5F38-4B36-B6E7-358D409606D8}" presName="childNode" presStyleLbl="node1" presStyleIdx="0" presStyleCnt="1">
        <dgm:presLayoutVars>
          <dgm:bulletEnabled val="1"/>
        </dgm:presLayoutVars>
      </dgm:prSet>
      <dgm:spPr/>
      <dgm:t>
        <a:bodyPr/>
        <a:lstStyle/>
        <a:p>
          <a:endParaRPr lang="en-US"/>
        </a:p>
      </dgm:t>
    </dgm:pt>
  </dgm:ptLst>
  <dgm:cxnLst>
    <dgm:cxn modelId="{7ECF4AF0-3C53-4D6A-9634-D6D9E2F9B4AB}" type="presOf" srcId="{CBD1844E-5F38-4B36-B6E7-358D409606D8}" destId="{C5D221B4-500F-4350-91AE-21EE3B77CFCB}" srcOrd="0" destOrd="0" presId="urn:microsoft.com/office/officeart/2005/8/layout/lProcess2"/>
    <dgm:cxn modelId="{283F9D2F-0598-45EE-9738-9166ED07658B}" type="presOf" srcId="{B0600783-40BC-4717-8414-82349BD2C4D7}" destId="{191D6DE9-6B14-4E74-8288-4DA70412C765}" srcOrd="0" destOrd="0" presId="urn:microsoft.com/office/officeart/2005/8/layout/lProcess2"/>
    <dgm:cxn modelId="{3A12700A-417C-44E6-A696-C6C408A332CE}" type="presOf" srcId="{D4467629-A9E6-401E-A0C1-045C8CFC4A81}" destId="{086FDDC1-ADA8-40D6-9781-4603DC8DEA3B}" srcOrd="0" destOrd="0" presId="urn:microsoft.com/office/officeart/2005/8/layout/lProcess2"/>
    <dgm:cxn modelId="{E198AC1D-EEF2-4B16-A188-4A3865BAA3FC}" srcId="{D4467629-A9E6-401E-A0C1-045C8CFC4A81}" destId="{CBD1844E-5F38-4B36-B6E7-358D409606D8}" srcOrd="0" destOrd="0" parTransId="{F6621553-04C0-424C-844C-61AE1E399019}" sibTransId="{74085663-C396-485E-A2D9-C541D4812771}"/>
    <dgm:cxn modelId="{1825A06E-5E6D-42D8-A5CE-B319C21F5AB0}" type="presOf" srcId="{D4467629-A9E6-401E-A0C1-045C8CFC4A81}" destId="{439863D3-2B0F-4904-B011-8DBB6251196C}" srcOrd="1" destOrd="0" presId="urn:microsoft.com/office/officeart/2005/8/layout/lProcess2"/>
    <dgm:cxn modelId="{96A2B499-0961-4447-A335-A5DA59559ED2}" srcId="{B0600783-40BC-4717-8414-82349BD2C4D7}" destId="{D4467629-A9E6-401E-A0C1-045C8CFC4A81}" srcOrd="0" destOrd="0" parTransId="{A1DF4F28-8B63-44DD-BF62-A5C320F8BD4F}" sibTransId="{FDF8533E-20A2-4E2C-B0BE-3865B1E9D95C}"/>
    <dgm:cxn modelId="{4189A4BC-9CA4-4B1A-87E9-537DB2E194BB}" type="presParOf" srcId="{191D6DE9-6B14-4E74-8288-4DA70412C765}" destId="{90EC5DB8-E47A-4C8B-A5CD-66C1D5BFCB9B}" srcOrd="0" destOrd="0" presId="urn:microsoft.com/office/officeart/2005/8/layout/lProcess2"/>
    <dgm:cxn modelId="{77BE30AE-1063-489D-8E73-FB15A85B4DE2}" type="presParOf" srcId="{90EC5DB8-E47A-4C8B-A5CD-66C1D5BFCB9B}" destId="{086FDDC1-ADA8-40D6-9781-4603DC8DEA3B}" srcOrd="0" destOrd="0" presId="urn:microsoft.com/office/officeart/2005/8/layout/lProcess2"/>
    <dgm:cxn modelId="{317E8CF0-0F09-4864-B1E8-E468824D6E22}" type="presParOf" srcId="{90EC5DB8-E47A-4C8B-A5CD-66C1D5BFCB9B}" destId="{439863D3-2B0F-4904-B011-8DBB6251196C}" srcOrd="1" destOrd="0" presId="urn:microsoft.com/office/officeart/2005/8/layout/lProcess2"/>
    <dgm:cxn modelId="{BF9BF8E4-2F76-4344-BEE6-46BCC9D05AF2}" type="presParOf" srcId="{90EC5DB8-E47A-4C8B-A5CD-66C1D5BFCB9B}" destId="{295FD58A-99F4-43F9-9677-FD7C75245D48}" srcOrd="2" destOrd="0" presId="urn:microsoft.com/office/officeart/2005/8/layout/lProcess2"/>
    <dgm:cxn modelId="{ACFC5CE3-9313-4B9D-8D47-9C820F79293E}" type="presParOf" srcId="{295FD58A-99F4-43F9-9677-FD7C75245D48}" destId="{3295C65E-FE48-475A-9913-3BDCFFFACEB0}" srcOrd="0" destOrd="0" presId="urn:microsoft.com/office/officeart/2005/8/layout/lProcess2"/>
    <dgm:cxn modelId="{4BCC7423-2969-4A54-A4B6-60136AF877C9}" type="presParOf" srcId="{3295C65E-FE48-475A-9913-3BDCFFFACEB0}" destId="{C5D221B4-500F-4350-91AE-21EE3B77CFCB}" srcOrd="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9CBD181-B0BD-4C51-94DB-D58F9E2F8BA2}" type="doc">
      <dgm:prSet loTypeId="urn:microsoft.com/office/officeart/2005/8/layout/list1" loCatId="list" qsTypeId="urn:microsoft.com/office/officeart/2005/8/quickstyle/3d2" qsCatId="3D" csTypeId="urn:microsoft.com/office/officeart/2005/8/colors/accent0_3" csCatId="mainScheme" phldr="1"/>
      <dgm:spPr/>
      <dgm:t>
        <a:bodyPr/>
        <a:lstStyle/>
        <a:p>
          <a:endParaRPr lang="en-US"/>
        </a:p>
      </dgm:t>
    </dgm:pt>
    <dgm:pt modelId="{4D3DCFC0-7095-4F52-8FA1-9D97965F80D8}">
      <dgm:prSet/>
      <dgm:spPr/>
      <dgm:t>
        <a:bodyPr/>
        <a:lstStyle/>
        <a:p>
          <a:pPr algn="ctr" rtl="1"/>
          <a:r>
            <a:rPr lang="fa-IR" dirty="0" smtClean="0">
              <a:cs typeface="B Titr" pitchFamily="2" charset="-78"/>
            </a:rPr>
            <a:t>بانک‌پایه</a:t>
          </a:r>
          <a:endParaRPr lang="en-US" dirty="0">
            <a:cs typeface="B Titr" pitchFamily="2" charset="-78"/>
          </a:endParaRPr>
        </a:p>
      </dgm:t>
    </dgm:pt>
    <dgm:pt modelId="{0D6C3997-21B9-47F2-ABE9-50CF1952C46D}" type="parTrans" cxnId="{8FF39D30-C133-41AB-AD0C-786B177AB2FD}">
      <dgm:prSet/>
      <dgm:spPr/>
      <dgm:t>
        <a:bodyPr/>
        <a:lstStyle/>
        <a:p>
          <a:endParaRPr lang="en-US">
            <a:cs typeface="B Zar" pitchFamily="2" charset="-78"/>
          </a:endParaRPr>
        </a:p>
      </dgm:t>
    </dgm:pt>
    <dgm:pt modelId="{3E62F1AB-F672-4024-BBB3-E7251CAE8B37}" type="sibTrans" cxnId="{8FF39D30-C133-41AB-AD0C-786B177AB2FD}">
      <dgm:prSet/>
      <dgm:spPr/>
      <dgm:t>
        <a:bodyPr/>
        <a:lstStyle/>
        <a:p>
          <a:endParaRPr lang="en-US">
            <a:cs typeface="B Zar" pitchFamily="2" charset="-78"/>
          </a:endParaRPr>
        </a:p>
      </dgm:t>
    </dgm:pt>
    <dgm:pt modelId="{2B6868CE-6D3A-4FD0-AD0C-B07BFCF5DABE}">
      <dgm:prSet/>
      <dgm:spPr/>
      <dgm:t>
        <a:bodyPr/>
        <a:lstStyle/>
        <a:p>
          <a:pPr rtl="1"/>
          <a:r>
            <a:rPr lang="fa-IR" dirty="0" smtClean="0">
              <a:cs typeface="B Zar" pitchFamily="2" charset="-78"/>
            </a:rPr>
            <a:t>گرایش به بازار پول غالب است.</a:t>
          </a:r>
          <a:endParaRPr lang="en-US" dirty="0">
            <a:cs typeface="B Zar" pitchFamily="2" charset="-78"/>
          </a:endParaRPr>
        </a:p>
      </dgm:t>
    </dgm:pt>
    <dgm:pt modelId="{4C47E383-C767-4DCE-9BA8-5E4744961374}" type="parTrans" cxnId="{C7086D18-B202-4898-BEA5-F8C39F7E1852}">
      <dgm:prSet/>
      <dgm:spPr/>
      <dgm:t>
        <a:bodyPr/>
        <a:lstStyle/>
        <a:p>
          <a:endParaRPr lang="en-US">
            <a:cs typeface="B Zar" pitchFamily="2" charset="-78"/>
          </a:endParaRPr>
        </a:p>
      </dgm:t>
    </dgm:pt>
    <dgm:pt modelId="{86891898-0828-4D7D-AA12-6D5670C0EAA2}" type="sibTrans" cxnId="{C7086D18-B202-4898-BEA5-F8C39F7E1852}">
      <dgm:prSet/>
      <dgm:spPr/>
      <dgm:t>
        <a:bodyPr/>
        <a:lstStyle/>
        <a:p>
          <a:endParaRPr lang="en-US">
            <a:cs typeface="B Zar" pitchFamily="2" charset="-78"/>
          </a:endParaRPr>
        </a:p>
      </dgm:t>
    </dgm:pt>
    <dgm:pt modelId="{B918B708-2333-41A3-BBE6-19CF275C80B5}">
      <dgm:prSet/>
      <dgm:spPr/>
      <dgm:t>
        <a:bodyPr/>
        <a:lstStyle/>
        <a:p>
          <a:pPr algn="ctr" rtl="1"/>
          <a:r>
            <a:rPr lang="fa-IR" dirty="0" smtClean="0">
              <a:cs typeface="B Titr" pitchFamily="2" charset="-78"/>
            </a:rPr>
            <a:t>بازار‌پایه</a:t>
          </a:r>
          <a:endParaRPr lang="en-US" dirty="0">
            <a:cs typeface="B Titr" pitchFamily="2" charset="-78"/>
          </a:endParaRPr>
        </a:p>
      </dgm:t>
    </dgm:pt>
    <dgm:pt modelId="{5666C8C3-6427-4C66-B164-66ED057700B5}" type="parTrans" cxnId="{AF86884A-223F-48D3-82E4-FFE73FE3F98A}">
      <dgm:prSet/>
      <dgm:spPr/>
      <dgm:t>
        <a:bodyPr/>
        <a:lstStyle/>
        <a:p>
          <a:endParaRPr lang="en-US">
            <a:cs typeface="B Zar" pitchFamily="2" charset="-78"/>
          </a:endParaRPr>
        </a:p>
      </dgm:t>
    </dgm:pt>
    <dgm:pt modelId="{E4705E3B-B6D2-42AB-B0F7-6AE93B4BC431}" type="sibTrans" cxnId="{AF86884A-223F-48D3-82E4-FFE73FE3F98A}">
      <dgm:prSet/>
      <dgm:spPr/>
      <dgm:t>
        <a:bodyPr/>
        <a:lstStyle/>
        <a:p>
          <a:endParaRPr lang="en-US">
            <a:cs typeface="B Zar" pitchFamily="2" charset="-78"/>
          </a:endParaRPr>
        </a:p>
      </dgm:t>
    </dgm:pt>
    <dgm:pt modelId="{69E36469-8B68-4709-80B5-5892C8C4B986}">
      <dgm:prSet/>
      <dgm:spPr/>
      <dgm:t>
        <a:bodyPr/>
        <a:lstStyle/>
        <a:p>
          <a:pPr rtl="1"/>
          <a:r>
            <a:rPr lang="fa-IR" dirty="0" smtClean="0">
              <a:cs typeface="B Zar" pitchFamily="2" charset="-78"/>
            </a:rPr>
            <a:t>گرایش به بازار سرمایه غالب است.</a:t>
          </a:r>
          <a:endParaRPr lang="en-US" dirty="0">
            <a:cs typeface="B Zar" pitchFamily="2" charset="-78"/>
          </a:endParaRPr>
        </a:p>
      </dgm:t>
    </dgm:pt>
    <dgm:pt modelId="{945782BB-507D-4329-A259-9994D560B1A3}" type="parTrans" cxnId="{E15E8D67-9F12-4E94-8518-FD475EF46C2F}">
      <dgm:prSet/>
      <dgm:spPr/>
      <dgm:t>
        <a:bodyPr/>
        <a:lstStyle/>
        <a:p>
          <a:endParaRPr lang="en-US">
            <a:cs typeface="B Zar" pitchFamily="2" charset="-78"/>
          </a:endParaRPr>
        </a:p>
      </dgm:t>
    </dgm:pt>
    <dgm:pt modelId="{7C57C7A9-E4AA-480A-9BB7-C15F98B2A3D1}" type="sibTrans" cxnId="{E15E8D67-9F12-4E94-8518-FD475EF46C2F}">
      <dgm:prSet/>
      <dgm:spPr/>
      <dgm:t>
        <a:bodyPr/>
        <a:lstStyle/>
        <a:p>
          <a:endParaRPr lang="en-US">
            <a:cs typeface="B Zar" pitchFamily="2" charset="-78"/>
          </a:endParaRPr>
        </a:p>
      </dgm:t>
    </dgm:pt>
    <dgm:pt modelId="{31360DD2-81B8-46D9-BBD5-5FF6AE06CC68}" type="pres">
      <dgm:prSet presAssocID="{09CBD181-B0BD-4C51-94DB-D58F9E2F8BA2}" presName="linear" presStyleCnt="0">
        <dgm:presLayoutVars>
          <dgm:dir/>
          <dgm:animLvl val="lvl"/>
          <dgm:resizeHandles val="exact"/>
        </dgm:presLayoutVars>
      </dgm:prSet>
      <dgm:spPr/>
      <dgm:t>
        <a:bodyPr/>
        <a:lstStyle/>
        <a:p>
          <a:endParaRPr lang="en-US"/>
        </a:p>
      </dgm:t>
    </dgm:pt>
    <dgm:pt modelId="{56C72C1E-AEE8-40F6-8FDF-6815A8B46BAC}" type="pres">
      <dgm:prSet presAssocID="{4D3DCFC0-7095-4F52-8FA1-9D97965F80D8}" presName="parentLin" presStyleCnt="0"/>
      <dgm:spPr/>
    </dgm:pt>
    <dgm:pt modelId="{A73D5204-5C04-4CC1-9BCC-AF9716BC524D}" type="pres">
      <dgm:prSet presAssocID="{4D3DCFC0-7095-4F52-8FA1-9D97965F80D8}" presName="parentLeftMargin" presStyleLbl="node1" presStyleIdx="0" presStyleCnt="2"/>
      <dgm:spPr/>
      <dgm:t>
        <a:bodyPr/>
        <a:lstStyle/>
        <a:p>
          <a:endParaRPr lang="en-US"/>
        </a:p>
      </dgm:t>
    </dgm:pt>
    <dgm:pt modelId="{C8F9C9E3-65C8-4A74-A316-936FB657C263}" type="pres">
      <dgm:prSet presAssocID="{4D3DCFC0-7095-4F52-8FA1-9D97965F80D8}" presName="parentText" presStyleLbl="node1" presStyleIdx="0" presStyleCnt="2">
        <dgm:presLayoutVars>
          <dgm:chMax val="0"/>
          <dgm:bulletEnabled val="1"/>
        </dgm:presLayoutVars>
      </dgm:prSet>
      <dgm:spPr/>
      <dgm:t>
        <a:bodyPr/>
        <a:lstStyle/>
        <a:p>
          <a:endParaRPr lang="en-US"/>
        </a:p>
      </dgm:t>
    </dgm:pt>
    <dgm:pt modelId="{FE03BB17-45FE-41ED-9363-127C7CDBED3F}" type="pres">
      <dgm:prSet presAssocID="{4D3DCFC0-7095-4F52-8FA1-9D97965F80D8}" presName="negativeSpace" presStyleCnt="0"/>
      <dgm:spPr/>
    </dgm:pt>
    <dgm:pt modelId="{3D65BB62-9B77-4B3C-9396-B22467C31999}" type="pres">
      <dgm:prSet presAssocID="{4D3DCFC0-7095-4F52-8FA1-9D97965F80D8}" presName="childText" presStyleLbl="conFgAcc1" presStyleIdx="0" presStyleCnt="2">
        <dgm:presLayoutVars>
          <dgm:bulletEnabled val="1"/>
        </dgm:presLayoutVars>
      </dgm:prSet>
      <dgm:spPr/>
      <dgm:t>
        <a:bodyPr/>
        <a:lstStyle/>
        <a:p>
          <a:endParaRPr lang="en-US"/>
        </a:p>
      </dgm:t>
    </dgm:pt>
    <dgm:pt modelId="{42CFA796-D31F-479F-BF64-DC3C22F5F15E}" type="pres">
      <dgm:prSet presAssocID="{3E62F1AB-F672-4024-BBB3-E7251CAE8B37}" presName="spaceBetweenRectangles" presStyleCnt="0"/>
      <dgm:spPr/>
    </dgm:pt>
    <dgm:pt modelId="{69208420-C02D-478C-BE6C-25F5F97997BE}" type="pres">
      <dgm:prSet presAssocID="{B918B708-2333-41A3-BBE6-19CF275C80B5}" presName="parentLin" presStyleCnt="0"/>
      <dgm:spPr/>
    </dgm:pt>
    <dgm:pt modelId="{2A0799B9-7161-4E07-980F-319E3804215A}" type="pres">
      <dgm:prSet presAssocID="{B918B708-2333-41A3-BBE6-19CF275C80B5}" presName="parentLeftMargin" presStyleLbl="node1" presStyleIdx="0" presStyleCnt="2"/>
      <dgm:spPr/>
      <dgm:t>
        <a:bodyPr/>
        <a:lstStyle/>
        <a:p>
          <a:endParaRPr lang="en-US"/>
        </a:p>
      </dgm:t>
    </dgm:pt>
    <dgm:pt modelId="{EE3DD16D-522E-43B0-A3BD-9D170956AD7A}" type="pres">
      <dgm:prSet presAssocID="{B918B708-2333-41A3-BBE6-19CF275C80B5}" presName="parentText" presStyleLbl="node1" presStyleIdx="1" presStyleCnt="2">
        <dgm:presLayoutVars>
          <dgm:chMax val="0"/>
          <dgm:bulletEnabled val="1"/>
        </dgm:presLayoutVars>
      </dgm:prSet>
      <dgm:spPr/>
      <dgm:t>
        <a:bodyPr/>
        <a:lstStyle/>
        <a:p>
          <a:endParaRPr lang="en-US"/>
        </a:p>
      </dgm:t>
    </dgm:pt>
    <dgm:pt modelId="{D8E52882-A679-49E3-8430-64CBF302B9BD}" type="pres">
      <dgm:prSet presAssocID="{B918B708-2333-41A3-BBE6-19CF275C80B5}" presName="negativeSpace" presStyleCnt="0"/>
      <dgm:spPr/>
    </dgm:pt>
    <dgm:pt modelId="{7DDDE0B1-3674-426F-AF19-88FC2C258906}" type="pres">
      <dgm:prSet presAssocID="{B918B708-2333-41A3-BBE6-19CF275C80B5}" presName="childText" presStyleLbl="conFgAcc1" presStyleIdx="1" presStyleCnt="2">
        <dgm:presLayoutVars>
          <dgm:bulletEnabled val="1"/>
        </dgm:presLayoutVars>
      </dgm:prSet>
      <dgm:spPr/>
      <dgm:t>
        <a:bodyPr/>
        <a:lstStyle/>
        <a:p>
          <a:endParaRPr lang="en-US"/>
        </a:p>
      </dgm:t>
    </dgm:pt>
  </dgm:ptLst>
  <dgm:cxnLst>
    <dgm:cxn modelId="{C7086D18-B202-4898-BEA5-F8C39F7E1852}" srcId="{4D3DCFC0-7095-4F52-8FA1-9D97965F80D8}" destId="{2B6868CE-6D3A-4FD0-AD0C-B07BFCF5DABE}" srcOrd="0" destOrd="0" parTransId="{4C47E383-C767-4DCE-9BA8-5E4744961374}" sibTransId="{86891898-0828-4D7D-AA12-6D5670C0EAA2}"/>
    <dgm:cxn modelId="{214182FC-63E2-4F9E-AD5D-6CC64D0167FF}" type="presOf" srcId="{2B6868CE-6D3A-4FD0-AD0C-B07BFCF5DABE}" destId="{3D65BB62-9B77-4B3C-9396-B22467C31999}" srcOrd="0" destOrd="0" presId="urn:microsoft.com/office/officeart/2005/8/layout/list1"/>
    <dgm:cxn modelId="{435457BF-C212-4819-8B65-54CD433A0EA5}" type="presOf" srcId="{09CBD181-B0BD-4C51-94DB-D58F9E2F8BA2}" destId="{31360DD2-81B8-46D9-BBD5-5FF6AE06CC68}" srcOrd="0" destOrd="0" presId="urn:microsoft.com/office/officeart/2005/8/layout/list1"/>
    <dgm:cxn modelId="{CB274105-F1C5-4590-9D46-8A2C4763258C}" type="presOf" srcId="{4D3DCFC0-7095-4F52-8FA1-9D97965F80D8}" destId="{C8F9C9E3-65C8-4A74-A316-936FB657C263}" srcOrd="1" destOrd="0" presId="urn:microsoft.com/office/officeart/2005/8/layout/list1"/>
    <dgm:cxn modelId="{F1199F43-990D-44DB-9196-724BA3EFEF55}" type="presOf" srcId="{4D3DCFC0-7095-4F52-8FA1-9D97965F80D8}" destId="{A73D5204-5C04-4CC1-9BCC-AF9716BC524D}" srcOrd="0" destOrd="0" presId="urn:microsoft.com/office/officeart/2005/8/layout/list1"/>
    <dgm:cxn modelId="{8FF39D30-C133-41AB-AD0C-786B177AB2FD}" srcId="{09CBD181-B0BD-4C51-94DB-D58F9E2F8BA2}" destId="{4D3DCFC0-7095-4F52-8FA1-9D97965F80D8}" srcOrd="0" destOrd="0" parTransId="{0D6C3997-21B9-47F2-ABE9-50CF1952C46D}" sibTransId="{3E62F1AB-F672-4024-BBB3-E7251CAE8B37}"/>
    <dgm:cxn modelId="{6A4D14AD-EC85-4209-8029-98CF287E48F9}" type="presOf" srcId="{69E36469-8B68-4709-80B5-5892C8C4B986}" destId="{7DDDE0B1-3674-426F-AF19-88FC2C258906}" srcOrd="0" destOrd="0" presId="urn:microsoft.com/office/officeart/2005/8/layout/list1"/>
    <dgm:cxn modelId="{E15E8D67-9F12-4E94-8518-FD475EF46C2F}" srcId="{B918B708-2333-41A3-BBE6-19CF275C80B5}" destId="{69E36469-8B68-4709-80B5-5892C8C4B986}" srcOrd="0" destOrd="0" parTransId="{945782BB-507D-4329-A259-9994D560B1A3}" sibTransId="{7C57C7A9-E4AA-480A-9BB7-C15F98B2A3D1}"/>
    <dgm:cxn modelId="{4777E221-B4E1-4DAA-9F1A-841F4ED4BA55}" type="presOf" srcId="{B918B708-2333-41A3-BBE6-19CF275C80B5}" destId="{2A0799B9-7161-4E07-980F-319E3804215A}" srcOrd="0" destOrd="0" presId="urn:microsoft.com/office/officeart/2005/8/layout/list1"/>
    <dgm:cxn modelId="{FAA8D907-8D05-486F-A024-86BEF56F4E5A}" type="presOf" srcId="{B918B708-2333-41A3-BBE6-19CF275C80B5}" destId="{EE3DD16D-522E-43B0-A3BD-9D170956AD7A}" srcOrd="1" destOrd="0" presId="urn:microsoft.com/office/officeart/2005/8/layout/list1"/>
    <dgm:cxn modelId="{AF86884A-223F-48D3-82E4-FFE73FE3F98A}" srcId="{09CBD181-B0BD-4C51-94DB-D58F9E2F8BA2}" destId="{B918B708-2333-41A3-BBE6-19CF275C80B5}" srcOrd="1" destOrd="0" parTransId="{5666C8C3-6427-4C66-B164-66ED057700B5}" sibTransId="{E4705E3B-B6D2-42AB-B0F7-6AE93B4BC431}"/>
    <dgm:cxn modelId="{27ECE884-58B6-4AAE-99AE-D47D1ED8356B}" type="presParOf" srcId="{31360DD2-81B8-46D9-BBD5-5FF6AE06CC68}" destId="{56C72C1E-AEE8-40F6-8FDF-6815A8B46BAC}" srcOrd="0" destOrd="0" presId="urn:microsoft.com/office/officeart/2005/8/layout/list1"/>
    <dgm:cxn modelId="{D29305A4-41D7-479D-B317-6E07F67C909D}" type="presParOf" srcId="{56C72C1E-AEE8-40F6-8FDF-6815A8B46BAC}" destId="{A73D5204-5C04-4CC1-9BCC-AF9716BC524D}" srcOrd="0" destOrd="0" presId="urn:microsoft.com/office/officeart/2005/8/layout/list1"/>
    <dgm:cxn modelId="{B70600D7-6EA3-4CF6-9B5B-A074F9984B58}" type="presParOf" srcId="{56C72C1E-AEE8-40F6-8FDF-6815A8B46BAC}" destId="{C8F9C9E3-65C8-4A74-A316-936FB657C263}" srcOrd="1" destOrd="0" presId="urn:microsoft.com/office/officeart/2005/8/layout/list1"/>
    <dgm:cxn modelId="{EAF2A9C0-E990-40C0-A80E-0B7C7DB3A418}" type="presParOf" srcId="{31360DD2-81B8-46D9-BBD5-5FF6AE06CC68}" destId="{FE03BB17-45FE-41ED-9363-127C7CDBED3F}" srcOrd="1" destOrd="0" presId="urn:microsoft.com/office/officeart/2005/8/layout/list1"/>
    <dgm:cxn modelId="{56E2183F-A2E5-4095-A564-29177D9B2C9A}" type="presParOf" srcId="{31360DD2-81B8-46D9-BBD5-5FF6AE06CC68}" destId="{3D65BB62-9B77-4B3C-9396-B22467C31999}" srcOrd="2" destOrd="0" presId="urn:microsoft.com/office/officeart/2005/8/layout/list1"/>
    <dgm:cxn modelId="{E97CA83F-4300-4984-A443-041D1F694FA4}" type="presParOf" srcId="{31360DD2-81B8-46D9-BBD5-5FF6AE06CC68}" destId="{42CFA796-D31F-479F-BF64-DC3C22F5F15E}" srcOrd="3" destOrd="0" presId="urn:microsoft.com/office/officeart/2005/8/layout/list1"/>
    <dgm:cxn modelId="{F3C5A9D7-3F2C-44CF-9364-3F519A05003D}" type="presParOf" srcId="{31360DD2-81B8-46D9-BBD5-5FF6AE06CC68}" destId="{69208420-C02D-478C-BE6C-25F5F97997BE}" srcOrd="4" destOrd="0" presId="urn:microsoft.com/office/officeart/2005/8/layout/list1"/>
    <dgm:cxn modelId="{6D2D6399-A1D3-49CE-B5F6-71331A4BBC60}" type="presParOf" srcId="{69208420-C02D-478C-BE6C-25F5F97997BE}" destId="{2A0799B9-7161-4E07-980F-319E3804215A}" srcOrd="0" destOrd="0" presId="urn:microsoft.com/office/officeart/2005/8/layout/list1"/>
    <dgm:cxn modelId="{E13C1E7C-6A7F-4352-94A9-0D4CBC3875AC}" type="presParOf" srcId="{69208420-C02D-478C-BE6C-25F5F97997BE}" destId="{EE3DD16D-522E-43B0-A3BD-9D170956AD7A}" srcOrd="1" destOrd="0" presId="urn:microsoft.com/office/officeart/2005/8/layout/list1"/>
    <dgm:cxn modelId="{EC3E39EB-EEFA-4011-98AE-31E857495518}" type="presParOf" srcId="{31360DD2-81B8-46D9-BBD5-5FF6AE06CC68}" destId="{D8E52882-A679-49E3-8430-64CBF302B9BD}" srcOrd="5" destOrd="0" presId="urn:microsoft.com/office/officeart/2005/8/layout/list1"/>
    <dgm:cxn modelId="{6A3A4EB7-8414-4FEA-B1C8-251E88F570CE}" type="presParOf" srcId="{31360DD2-81B8-46D9-BBD5-5FF6AE06CC68}" destId="{7DDDE0B1-3674-426F-AF19-88FC2C258906}"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6E4A865-9CA1-438B-BF8B-68452B37C3A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8BA99E5-A2CB-4CA8-9200-1AC5E9772148}">
      <dgm:prSet/>
      <dgm:spPr/>
      <dgm:t>
        <a:bodyPr/>
        <a:lstStyle/>
        <a:p>
          <a:pPr algn="justLow" rtl="1"/>
          <a:r>
            <a:rPr lang="fa-IR" dirty="0" smtClean="0">
              <a:cs typeface="B Titr" pitchFamily="2" charset="-78"/>
            </a:rPr>
            <a:t>در سیستم‌های مالی بازارپایه نسبت به بانک‌‌پایه:</a:t>
          </a:r>
          <a:endParaRPr lang="en-US" dirty="0">
            <a:cs typeface="B Titr" pitchFamily="2" charset="-78"/>
          </a:endParaRPr>
        </a:p>
      </dgm:t>
    </dgm:pt>
    <dgm:pt modelId="{41B07933-B23B-482D-B6BC-9A286D29DA41}" type="parTrans" cxnId="{C5F77242-757D-4D78-B855-28E9ED7A50DC}">
      <dgm:prSet/>
      <dgm:spPr/>
      <dgm:t>
        <a:bodyPr/>
        <a:lstStyle/>
        <a:p>
          <a:pPr algn="justLow"/>
          <a:endParaRPr lang="en-US">
            <a:cs typeface="B Zar" pitchFamily="2" charset="-78"/>
          </a:endParaRPr>
        </a:p>
      </dgm:t>
    </dgm:pt>
    <dgm:pt modelId="{0EB97536-ED5D-4F40-A11E-02D765FBB9CA}" type="sibTrans" cxnId="{C5F77242-757D-4D78-B855-28E9ED7A50DC}">
      <dgm:prSet/>
      <dgm:spPr/>
      <dgm:t>
        <a:bodyPr/>
        <a:lstStyle/>
        <a:p>
          <a:pPr algn="justLow"/>
          <a:endParaRPr lang="en-US">
            <a:cs typeface="B Zar" pitchFamily="2" charset="-78"/>
          </a:endParaRPr>
        </a:p>
      </dgm:t>
    </dgm:pt>
    <dgm:pt modelId="{37BB848C-346F-468B-8D81-1483A5859E92}">
      <dgm:prSet/>
      <dgm:spPr/>
      <dgm:t>
        <a:bodyPr/>
        <a:lstStyle/>
        <a:p>
          <a:pPr algn="justLow" rtl="1"/>
          <a:r>
            <a:rPr lang="fa-IR" dirty="0" smtClean="0">
              <a:cs typeface="B Zar" pitchFamily="2" charset="-78"/>
            </a:rPr>
            <a:t>تأمین مالی از طریق حق مالی نسبت به بدهی اهمیت دارد.</a:t>
          </a:r>
          <a:endParaRPr lang="en-US" dirty="0">
            <a:cs typeface="B Zar" pitchFamily="2" charset="-78"/>
          </a:endParaRPr>
        </a:p>
      </dgm:t>
    </dgm:pt>
    <dgm:pt modelId="{5B73C907-6FED-4FD6-A59C-E478A91E18FB}" type="parTrans" cxnId="{59A4C31D-6A62-423A-B118-502B10F1DD3F}">
      <dgm:prSet/>
      <dgm:spPr/>
      <dgm:t>
        <a:bodyPr/>
        <a:lstStyle/>
        <a:p>
          <a:pPr algn="justLow"/>
          <a:endParaRPr lang="en-US">
            <a:cs typeface="B Zar" pitchFamily="2" charset="-78"/>
          </a:endParaRPr>
        </a:p>
      </dgm:t>
    </dgm:pt>
    <dgm:pt modelId="{0012425E-4A0E-4842-91BB-F5669090C0DC}" type="sibTrans" cxnId="{59A4C31D-6A62-423A-B118-502B10F1DD3F}">
      <dgm:prSet/>
      <dgm:spPr/>
      <dgm:t>
        <a:bodyPr/>
        <a:lstStyle/>
        <a:p>
          <a:pPr algn="justLow"/>
          <a:endParaRPr lang="en-US">
            <a:cs typeface="B Zar" pitchFamily="2" charset="-78"/>
          </a:endParaRPr>
        </a:p>
      </dgm:t>
    </dgm:pt>
    <dgm:pt modelId="{963BD9B9-7606-4085-97FF-7AA9C0AC4050}">
      <dgm:prSet/>
      <dgm:spPr/>
      <dgm:t>
        <a:bodyPr/>
        <a:lstStyle/>
        <a:p>
          <a:pPr algn="justLow" rtl="1"/>
          <a:r>
            <a:rPr lang="fa-IR" dirty="0" smtClean="0">
              <a:cs typeface="B Zar" pitchFamily="2" charset="-78"/>
            </a:rPr>
            <a:t>شرکت‌ها به‌طرز مشخص‌تری بر اساس رأی اکثریت سهامداران کنترل می‌شوند تا بر اساس نفوذ اقلیت مدیران</a:t>
          </a:r>
          <a:endParaRPr lang="en-US" dirty="0">
            <a:cs typeface="B Zar" pitchFamily="2" charset="-78"/>
          </a:endParaRPr>
        </a:p>
      </dgm:t>
    </dgm:pt>
    <dgm:pt modelId="{3B030739-827E-4F08-8EA4-4F5D90CCABCC}" type="parTrans" cxnId="{EA02D24B-B056-4CD5-92CE-C4E76121E837}">
      <dgm:prSet/>
      <dgm:spPr/>
      <dgm:t>
        <a:bodyPr/>
        <a:lstStyle/>
        <a:p>
          <a:pPr algn="justLow"/>
          <a:endParaRPr lang="en-US">
            <a:cs typeface="B Zar" pitchFamily="2" charset="-78"/>
          </a:endParaRPr>
        </a:p>
      </dgm:t>
    </dgm:pt>
    <dgm:pt modelId="{B19FA74B-A57A-4D03-8FAF-26A2157538AC}" type="sibTrans" cxnId="{EA02D24B-B056-4CD5-92CE-C4E76121E837}">
      <dgm:prSet/>
      <dgm:spPr/>
      <dgm:t>
        <a:bodyPr/>
        <a:lstStyle/>
        <a:p>
          <a:pPr algn="justLow"/>
          <a:endParaRPr lang="en-US">
            <a:cs typeface="B Zar" pitchFamily="2" charset="-78"/>
          </a:endParaRPr>
        </a:p>
      </dgm:t>
    </dgm:pt>
    <dgm:pt modelId="{01006CF6-AA10-4C90-9F8B-77B6E4BA496A}">
      <dgm:prSet/>
      <dgm:spPr/>
      <dgm:t>
        <a:bodyPr/>
        <a:lstStyle/>
        <a:p>
          <a:pPr algn="justLow" rtl="1"/>
          <a:r>
            <a:rPr lang="fa-IR" dirty="0" smtClean="0">
              <a:cs typeface="B Zar" pitchFamily="2" charset="-78"/>
            </a:rPr>
            <a:t>بازاهای مالی توسعه یافته‌ترند و رقابت شدیدتری در صنعت مالی به چشم می‌خورد.</a:t>
          </a:r>
          <a:endParaRPr lang="en-US" dirty="0">
            <a:cs typeface="B Zar" pitchFamily="2" charset="-78"/>
          </a:endParaRPr>
        </a:p>
      </dgm:t>
    </dgm:pt>
    <dgm:pt modelId="{954BBFDD-7D2D-40F6-8085-1C6D7878AD0D}" type="parTrans" cxnId="{58A4FB26-120F-4256-8D5A-BD9D46BFC9E2}">
      <dgm:prSet/>
      <dgm:spPr/>
      <dgm:t>
        <a:bodyPr/>
        <a:lstStyle/>
        <a:p>
          <a:pPr algn="justLow"/>
          <a:endParaRPr lang="en-US">
            <a:cs typeface="B Zar" pitchFamily="2" charset="-78"/>
          </a:endParaRPr>
        </a:p>
      </dgm:t>
    </dgm:pt>
    <dgm:pt modelId="{0D9896D9-FD43-4BF5-A658-42A363FBFAFB}" type="sibTrans" cxnId="{58A4FB26-120F-4256-8D5A-BD9D46BFC9E2}">
      <dgm:prSet/>
      <dgm:spPr/>
      <dgm:t>
        <a:bodyPr/>
        <a:lstStyle/>
        <a:p>
          <a:pPr algn="justLow"/>
          <a:endParaRPr lang="en-US">
            <a:cs typeface="B Zar" pitchFamily="2" charset="-78"/>
          </a:endParaRPr>
        </a:p>
      </dgm:t>
    </dgm:pt>
    <dgm:pt modelId="{B9B041BD-5C73-4422-8296-67A812208361}">
      <dgm:prSet/>
      <dgm:spPr/>
      <dgm:t>
        <a:bodyPr/>
        <a:lstStyle/>
        <a:p>
          <a:pPr algn="justLow" rtl="1"/>
          <a:r>
            <a:rPr lang="fa-IR" dirty="0" smtClean="0">
              <a:cs typeface="B Zar" pitchFamily="2" charset="-78"/>
            </a:rPr>
            <a:t>سرمایه‌گذاران نهادی بخش مهم‌تری از نظام مالی را تشکیل می‌دهند.</a:t>
          </a:r>
          <a:endParaRPr lang="en-US" dirty="0">
            <a:cs typeface="B Zar" pitchFamily="2" charset="-78"/>
          </a:endParaRPr>
        </a:p>
      </dgm:t>
    </dgm:pt>
    <dgm:pt modelId="{1534EC70-1012-4F3F-9561-65673FCD2E39}" type="parTrans" cxnId="{CA98517F-6D99-4323-83B0-A2F5D51F63A2}">
      <dgm:prSet/>
      <dgm:spPr/>
      <dgm:t>
        <a:bodyPr/>
        <a:lstStyle/>
        <a:p>
          <a:pPr algn="justLow"/>
          <a:endParaRPr lang="en-US">
            <a:cs typeface="B Zar" pitchFamily="2" charset="-78"/>
          </a:endParaRPr>
        </a:p>
      </dgm:t>
    </dgm:pt>
    <dgm:pt modelId="{61E39199-BF08-4EB9-BC8C-68200B9881EA}" type="sibTrans" cxnId="{CA98517F-6D99-4323-83B0-A2F5D51F63A2}">
      <dgm:prSet/>
      <dgm:spPr/>
      <dgm:t>
        <a:bodyPr/>
        <a:lstStyle/>
        <a:p>
          <a:pPr algn="justLow"/>
          <a:endParaRPr lang="en-US">
            <a:cs typeface="B Zar" pitchFamily="2" charset="-78"/>
          </a:endParaRPr>
        </a:p>
      </dgm:t>
    </dgm:pt>
    <dgm:pt modelId="{931BC413-991C-46C9-8730-26E01E346AF8}">
      <dgm:prSet/>
      <dgm:spPr/>
      <dgm:t>
        <a:bodyPr/>
        <a:lstStyle/>
        <a:p>
          <a:pPr algn="justLow" rtl="1"/>
          <a:r>
            <a:rPr lang="fa-IR" dirty="0" smtClean="0">
              <a:cs typeface="B Zar" pitchFamily="2" charset="-78"/>
            </a:rPr>
            <a:t>قوانین و مقررات مالی آزادی عمل بیشتری به بازیگران بازارهای مالی می‌دهد.</a:t>
          </a:r>
          <a:endParaRPr lang="en-US" dirty="0">
            <a:cs typeface="B Zar" pitchFamily="2" charset="-78"/>
          </a:endParaRPr>
        </a:p>
      </dgm:t>
    </dgm:pt>
    <dgm:pt modelId="{921394F4-AC0B-4467-B9F3-1689C59D20F9}" type="parTrans" cxnId="{C538DADE-F90A-4F71-81EA-C1F0E04EFACA}">
      <dgm:prSet/>
      <dgm:spPr/>
      <dgm:t>
        <a:bodyPr/>
        <a:lstStyle/>
        <a:p>
          <a:pPr algn="justLow"/>
          <a:endParaRPr lang="en-US">
            <a:cs typeface="B Zar" pitchFamily="2" charset="-78"/>
          </a:endParaRPr>
        </a:p>
      </dgm:t>
    </dgm:pt>
    <dgm:pt modelId="{746DBE93-F684-4A1D-8F17-4BE9BD16B790}" type="sibTrans" cxnId="{C538DADE-F90A-4F71-81EA-C1F0E04EFACA}">
      <dgm:prSet/>
      <dgm:spPr/>
      <dgm:t>
        <a:bodyPr/>
        <a:lstStyle/>
        <a:p>
          <a:pPr algn="justLow"/>
          <a:endParaRPr lang="en-US">
            <a:cs typeface="B Zar" pitchFamily="2" charset="-78"/>
          </a:endParaRPr>
        </a:p>
      </dgm:t>
    </dgm:pt>
    <dgm:pt modelId="{73BCFA0A-9DD4-4053-82E8-9350F29AF386}">
      <dgm:prSet/>
      <dgm:spPr/>
      <dgm:t>
        <a:bodyPr/>
        <a:lstStyle/>
        <a:p>
          <a:pPr algn="justLow" rtl="1"/>
          <a:r>
            <a:rPr lang="fa-IR" dirty="0" smtClean="0">
              <a:cs typeface="B Zar" pitchFamily="2" charset="-78"/>
            </a:rPr>
            <a:t>روابط بازیگران بازار تا حد بیشتری بر پایۀ اعتماد متقابل است.</a:t>
          </a:r>
          <a:endParaRPr lang="en-US" dirty="0">
            <a:cs typeface="B Zar" pitchFamily="2" charset="-78"/>
          </a:endParaRPr>
        </a:p>
      </dgm:t>
    </dgm:pt>
    <dgm:pt modelId="{A5037A66-1EEB-493D-B2CE-EB06D05934B1}" type="parTrans" cxnId="{63DB2346-5CF3-4C92-8BE8-DD69C9C83D73}">
      <dgm:prSet/>
      <dgm:spPr/>
      <dgm:t>
        <a:bodyPr/>
        <a:lstStyle/>
        <a:p>
          <a:pPr algn="justLow"/>
          <a:endParaRPr lang="en-US">
            <a:cs typeface="B Zar" pitchFamily="2" charset="-78"/>
          </a:endParaRPr>
        </a:p>
      </dgm:t>
    </dgm:pt>
    <dgm:pt modelId="{FCA94826-55A0-4992-A45E-3A500FA90963}" type="sibTrans" cxnId="{63DB2346-5CF3-4C92-8BE8-DD69C9C83D73}">
      <dgm:prSet/>
      <dgm:spPr/>
      <dgm:t>
        <a:bodyPr/>
        <a:lstStyle/>
        <a:p>
          <a:pPr algn="justLow"/>
          <a:endParaRPr lang="en-US">
            <a:cs typeface="B Zar" pitchFamily="2" charset="-78"/>
          </a:endParaRPr>
        </a:p>
      </dgm:t>
    </dgm:pt>
    <dgm:pt modelId="{41869AA6-3CA8-4CE5-AE91-1938D3821DF2}" type="pres">
      <dgm:prSet presAssocID="{06E4A865-9CA1-438B-BF8B-68452B37C3AA}" presName="linear" presStyleCnt="0">
        <dgm:presLayoutVars>
          <dgm:dir/>
          <dgm:animLvl val="lvl"/>
          <dgm:resizeHandles val="exact"/>
        </dgm:presLayoutVars>
      </dgm:prSet>
      <dgm:spPr/>
      <dgm:t>
        <a:bodyPr/>
        <a:lstStyle/>
        <a:p>
          <a:endParaRPr lang="en-US"/>
        </a:p>
      </dgm:t>
    </dgm:pt>
    <dgm:pt modelId="{B8F4A54B-8C80-4BFA-9C84-52CA2A8426F7}" type="pres">
      <dgm:prSet presAssocID="{B8BA99E5-A2CB-4CA8-9200-1AC5E9772148}" presName="parentLin" presStyleCnt="0"/>
      <dgm:spPr/>
    </dgm:pt>
    <dgm:pt modelId="{51D61450-07A0-417A-B84C-F50E2EC53CAC}" type="pres">
      <dgm:prSet presAssocID="{B8BA99E5-A2CB-4CA8-9200-1AC5E9772148}" presName="parentLeftMargin" presStyleLbl="node1" presStyleIdx="0" presStyleCnt="1"/>
      <dgm:spPr/>
      <dgm:t>
        <a:bodyPr/>
        <a:lstStyle/>
        <a:p>
          <a:endParaRPr lang="en-US"/>
        </a:p>
      </dgm:t>
    </dgm:pt>
    <dgm:pt modelId="{3F7BD8B4-B23B-4B86-A456-8A1D03B44C7C}" type="pres">
      <dgm:prSet presAssocID="{B8BA99E5-A2CB-4CA8-9200-1AC5E9772148}" presName="parentText" presStyleLbl="node1" presStyleIdx="0" presStyleCnt="1">
        <dgm:presLayoutVars>
          <dgm:chMax val="0"/>
          <dgm:bulletEnabled val="1"/>
        </dgm:presLayoutVars>
      </dgm:prSet>
      <dgm:spPr/>
      <dgm:t>
        <a:bodyPr/>
        <a:lstStyle/>
        <a:p>
          <a:endParaRPr lang="en-US"/>
        </a:p>
      </dgm:t>
    </dgm:pt>
    <dgm:pt modelId="{071C99F5-B263-4222-950E-8D1D4577FB44}" type="pres">
      <dgm:prSet presAssocID="{B8BA99E5-A2CB-4CA8-9200-1AC5E9772148}" presName="negativeSpace" presStyleCnt="0"/>
      <dgm:spPr/>
    </dgm:pt>
    <dgm:pt modelId="{167D10FD-FD9C-4384-A9F6-EC3C99BED992}" type="pres">
      <dgm:prSet presAssocID="{B8BA99E5-A2CB-4CA8-9200-1AC5E9772148}" presName="childText" presStyleLbl="conFgAcc1" presStyleIdx="0" presStyleCnt="1">
        <dgm:presLayoutVars>
          <dgm:bulletEnabled val="1"/>
        </dgm:presLayoutVars>
      </dgm:prSet>
      <dgm:spPr/>
      <dgm:t>
        <a:bodyPr/>
        <a:lstStyle/>
        <a:p>
          <a:endParaRPr lang="en-US"/>
        </a:p>
      </dgm:t>
    </dgm:pt>
  </dgm:ptLst>
  <dgm:cxnLst>
    <dgm:cxn modelId="{A14705F4-8AAD-4480-8832-001A4C4B0DE0}" type="presOf" srcId="{B8BA99E5-A2CB-4CA8-9200-1AC5E9772148}" destId="{51D61450-07A0-417A-B84C-F50E2EC53CAC}" srcOrd="0" destOrd="0" presId="urn:microsoft.com/office/officeart/2005/8/layout/list1"/>
    <dgm:cxn modelId="{72B0F22B-55CE-44E8-B9D1-C20E30084160}" type="presOf" srcId="{B8BA99E5-A2CB-4CA8-9200-1AC5E9772148}" destId="{3F7BD8B4-B23B-4B86-A456-8A1D03B44C7C}" srcOrd="1" destOrd="0" presId="urn:microsoft.com/office/officeart/2005/8/layout/list1"/>
    <dgm:cxn modelId="{EA02D24B-B056-4CD5-92CE-C4E76121E837}" srcId="{B8BA99E5-A2CB-4CA8-9200-1AC5E9772148}" destId="{963BD9B9-7606-4085-97FF-7AA9C0AC4050}" srcOrd="1" destOrd="0" parTransId="{3B030739-827E-4F08-8EA4-4F5D90CCABCC}" sibTransId="{B19FA74B-A57A-4D03-8FAF-26A2157538AC}"/>
    <dgm:cxn modelId="{C538DADE-F90A-4F71-81EA-C1F0E04EFACA}" srcId="{B8BA99E5-A2CB-4CA8-9200-1AC5E9772148}" destId="{931BC413-991C-46C9-8730-26E01E346AF8}" srcOrd="4" destOrd="0" parTransId="{921394F4-AC0B-4467-B9F3-1689C59D20F9}" sibTransId="{746DBE93-F684-4A1D-8F17-4BE9BD16B790}"/>
    <dgm:cxn modelId="{A78797F7-93AB-4EA6-AA2D-BCF11FA1414B}" type="presOf" srcId="{931BC413-991C-46C9-8730-26E01E346AF8}" destId="{167D10FD-FD9C-4384-A9F6-EC3C99BED992}" srcOrd="0" destOrd="4" presId="urn:microsoft.com/office/officeart/2005/8/layout/list1"/>
    <dgm:cxn modelId="{59A4C31D-6A62-423A-B118-502B10F1DD3F}" srcId="{B8BA99E5-A2CB-4CA8-9200-1AC5E9772148}" destId="{37BB848C-346F-468B-8D81-1483A5859E92}" srcOrd="0" destOrd="0" parTransId="{5B73C907-6FED-4FD6-A59C-E478A91E18FB}" sibTransId="{0012425E-4A0E-4842-91BB-F5669090C0DC}"/>
    <dgm:cxn modelId="{78E1367D-D0FE-425E-8A0B-C85658A34D9C}" type="presOf" srcId="{37BB848C-346F-468B-8D81-1483A5859E92}" destId="{167D10FD-FD9C-4384-A9F6-EC3C99BED992}" srcOrd="0" destOrd="0" presId="urn:microsoft.com/office/officeart/2005/8/layout/list1"/>
    <dgm:cxn modelId="{E3168F28-3432-49AA-A641-4B17B0BD823B}" type="presOf" srcId="{73BCFA0A-9DD4-4053-82E8-9350F29AF386}" destId="{167D10FD-FD9C-4384-A9F6-EC3C99BED992}" srcOrd="0" destOrd="5" presId="urn:microsoft.com/office/officeart/2005/8/layout/list1"/>
    <dgm:cxn modelId="{98E20403-EF61-4D69-B996-BDA83CD1EEBC}" type="presOf" srcId="{01006CF6-AA10-4C90-9F8B-77B6E4BA496A}" destId="{167D10FD-FD9C-4384-A9F6-EC3C99BED992}" srcOrd="0" destOrd="2" presId="urn:microsoft.com/office/officeart/2005/8/layout/list1"/>
    <dgm:cxn modelId="{63DB2346-5CF3-4C92-8BE8-DD69C9C83D73}" srcId="{B8BA99E5-A2CB-4CA8-9200-1AC5E9772148}" destId="{73BCFA0A-9DD4-4053-82E8-9350F29AF386}" srcOrd="5" destOrd="0" parTransId="{A5037A66-1EEB-493D-B2CE-EB06D05934B1}" sibTransId="{FCA94826-55A0-4992-A45E-3A500FA90963}"/>
    <dgm:cxn modelId="{C5F77242-757D-4D78-B855-28E9ED7A50DC}" srcId="{06E4A865-9CA1-438B-BF8B-68452B37C3AA}" destId="{B8BA99E5-A2CB-4CA8-9200-1AC5E9772148}" srcOrd="0" destOrd="0" parTransId="{41B07933-B23B-482D-B6BC-9A286D29DA41}" sibTransId="{0EB97536-ED5D-4F40-A11E-02D765FBB9CA}"/>
    <dgm:cxn modelId="{8F65444F-93E3-4D5C-987C-3AD6862D878F}" type="presOf" srcId="{B9B041BD-5C73-4422-8296-67A812208361}" destId="{167D10FD-FD9C-4384-A9F6-EC3C99BED992}" srcOrd="0" destOrd="3" presId="urn:microsoft.com/office/officeart/2005/8/layout/list1"/>
    <dgm:cxn modelId="{CA98517F-6D99-4323-83B0-A2F5D51F63A2}" srcId="{B8BA99E5-A2CB-4CA8-9200-1AC5E9772148}" destId="{B9B041BD-5C73-4422-8296-67A812208361}" srcOrd="3" destOrd="0" parTransId="{1534EC70-1012-4F3F-9561-65673FCD2E39}" sibTransId="{61E39199-BF08-4EB9-BC8C-68200B9881EA}"/>
    <dgm:cxn modelId="{703E6F53-8569-4AE8-8CB0-D7B955EFBEC7}" type="presOf" srcId="{06E4A865-9CA1-438B-BF8B-68452B37C3AA}" destId="{41869AA6-3CA8-4CE5-AE91-1938D3821DF2}" srcOrd="0" destOrd="0" presId="urn:microsoft.com/office/officeart/2005/8/layout/list1"/>
    <dgm:cxn modelId="{58A4FB26-120F-4256-8D5A-BD9D46BFC9E2}" srcId="{B8BA99E5-A2CB-4CA8-9200-1AC5E9772148}" destId="{01006CF6-AA10-4C90-9F8B-77B6E4BA496A}" srcOrd="2" destOrd="0" parTransId="{954BBFDD-7D2D-40F6-8085-1C6D7878AD0D}" sibTransId="{0D9896D9-FD43-4BF5-A658-42A363FBFAFB}"/>
    <dgm:cxn modelId="{16214F6F-3D5E-49D3-AF80-DAD3822DD9E8}" type="presOf" srcId="{963BD9B9-7606-4085-97FF-7AA9C0AC4050}" destId="{167D10FD-FD9C-4384-A9F6-EC3C99BED992}" srcOrd="0" destOrd="1" presId="urn:microsoft.com/office/officeart/2005/8/layout/list1"/>
    <dgm:cxn modelId="{CB741918-077C-47B1-92DA-F0E4303565B5}" type="presParOf" srcId="{41869AA6-3CA8-4CE5-AE91-1938D3821DF2}" destId="{B8F4A54B-8C80-4BFA-9C84-52CA2A8426F7}" srcOrd="0" destOrd="0" presId="urn:microsoft.com/office/officeart/2005/8/layout/list1"/>
    <dgm:cxn modelId="{C8E5F728-A782-4963-95DE-C1F2705BD761}" type="presParOf" srcId="{B8F4A54B-8C80-4BFA-9C84-52CA2A8426F7}" destId="{51D61450-07A0-417A-B84C-F50E2EC53CAC}" srcOrd="0" destOrd="0" presId="urn:microsoft.com/office/officeart/2005/8/layout/list1"/>
    <dgm:cxn modelId="{63A3D996-C829-419F-B211-64372F30DB2C}" type="presParOf" srcId="{B8F4A54B-8C80-4BFA-9C84-52CA2A8426F7}" destId="{3F7BD8B4-B23B-4B86-A456-8A1D03B44C7C}" srcOrd="1" destOrd="0" presId="urn:microsoft.com/office/officeart/2005/8/layout/list1"/>
    <dgm:cxn modelId="{E89A84A3-958F-4624-9299-53443268F6A4}" type="presParOf" srcId="{41869AA6-3CA8-4CE5-AE91-1938D3821DF2}" destId="{071C99F5-B263-4222-950E-8D1D4577FB44}" srcOrd="1" destOrd="0" presId="urn:microsoft.com/office/officeart/2005/8/layout/list1"/>
    <dgm:cxn modelId="{188AE518-9E55-4553-ADFC-70FC131F81B9}" type="presParOf" srcId="{41869AA6-3CA8-4CE5-AE91-1938D3821DF2}" destId="{167D10FD-FD9C-4384-A9F6-EC3C99BED992}"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0DB56D-944E-4DDD-9743-D0CB98BEAC90}">
      <dsp:nvSpPr>
        <dsp:cNvPr id="0" name=""/>
        <dsp:cNvSpPr/>
      </dsp:nvSpPr>
      <dsp:spPr>
        <a:xfrm>
          <a:off x="0" y="459712"/>
          <a:ext cx="7772400" cy="1701000"/>
        </a:xfrm>
        <a:prstGeom prst="doubleWave">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562356" rIns="603225" bIns="192024" numCol="1" spcCol="1270" anchor="t" anchorCtr="0">
          <a:noAutofit/>
        </a:bodyPr>
        <a:lstStyle/>
        <a:p>
          <a:pPr marL="228600" lvl="1" indent="-228600" algn="r" defTabSz="1200150" rtl="1">
            <a:lnSpc>
              <a:spcPct val="90000"/>
            </a:lnSpc>
            <a:spcBef>
              <a:spcPct val="0"/>
            </a:spcBef>
            <a:spcAft>
              <a:spcPct val="15000"/>
            </a:spcAft>
            <a:buChar char="••"/>
          </a:pPr>
          <a:r>
            <a:rPr lang="fa-IR" sz="2700" kern="1200" dirty="0" smtClean="0">
              <a:cs typeface="B Zar" pitchFamily="2" charset="-78"/>
            </a:rPr>
            <a:t>بازار ابزار مالی کوتاه‌مدت‌تر</a:t>
          </a:r>
          <a:endParaRPr lang="en-US" sz="2700" kern="1200" dirty="0">
            <a:cs typeface="B Zar" pitchFamily="2" charset="-78"/>
          </a:endParaRPr>
        </a:p>
      </dsp:txBody>
      <dsp:txXfrm>
        <a:off x="0" y="459712"/>
        <a:ext cx="7772400" cy="1701000"/>
      </dsp:txXfrm>
    </dsp:sp>
    <dsp:sp modelId="{A03E0199-84A4-49CD-B052-3C228C89219E}">
      <dsp:nvSpPr>
        <dsp:cNvPr id="0" name=""/>
        <dsp:cNvSpPr/>
      </dsp:nvSpPr>
      <dsp:spPr>
        <a:xfrm>
          <a:off x="388620" y="61192"/>
          <a:ext cx="5440680" cy="79704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778000" rtl="1">
            <a:lnSpc>
              <a:spcPct val="90000"/>
            </a:lnSpc>
            <a:spcBef>
              <a:spcPct val="0"/>
            </a:spcBef>
            <a:spcAft>
              <a:spcPct val="35000"/>
            </a:spcAft>
          </a:pPr>
          <a:r>
            <a:rPr lang="fa-IR" sz="4000" kern="1200" dirty="0" smtClean="0">
              <a:cs typeface="B Titr" pitchFamily="2" charset="-78"/>
            </a:rPr>
            <a:t>بازار پول </a:t>
          </a:r>
          <a:endParaRPr lang="en-US" sz="4000" kern="1200" dirty="0">
            <a:cs typeface="B Titr" pitchFamily="2" charset="-78"/>
          </a:endParaRPr>
        </a:p>
      </dsp:txBody>
      <dsp:txXfrm>
        <a:off x="388620" y="61192"/>
        <a:ext cx="5440680" cy="797040"/>
      </dsp:txXfrm>
    </dsp:sp>
    <dsp:sp modelId="{4C090001-AE72-4AEE-82A1-1BA128CC4F93}">
      <dsp:nvSpPr>
        <dsp:cNvPr id="0" name=""/>
        <dsp:cNvSpPr/>
      </dsp:nvSpPr>
      <dsp:spPr>
        <a:xfrm>
          <a:off x="0" y="2705032"/>
          <a:ext cx="7772400" cy="1701000"/>
        </a:xfrm>
        <a:prstGeom prst="doubleWave">
          <a:avLst/>
        </a:prstGeom>
        <a:solidFill>
          <a:schemeClr val="lt1">
            <a:alpha val="90000"/>
            <a:hueOff val="0"/>
            <a:satOff val="0"/>
            <a:lumOff val="0"/>
            <a:alphaOff val="0"/>
          </a:schemeClr>
        </a:solidFill>
        <a:ln w="9525" cap="flat" cmpd="sng" algn="ctr">
          <a:solidFill>
            <a:schemeClr val="accent5">
              <a:hueOff val="6718553"/>
              <a:satOff val="9479"/>
              <a:lumOff val="-117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562356" rIns="603225" bIns="192024" numCol="1" spcCol="1270" anchor="t" anchorCtr="0">
          <a:noAutofit/>
        </a:bodyPr>
        <a:lstStyle/>
        <a:p>
          <a:pPr marL="228600" lvl="1" indent="-228600" algn="r" defTabSz="1200150" rtl="1">
            <a:lnSpc>
              <a:spcPct val="90000"/>
            </a:lnSpc>
            <a:spcBef>
              <a:spcPct val="0"/>
            </a:spcBef>
            <a:spcAft>
              <a:spcPct val="15000"/>
            </a:spcAft>
            <a:buChar char="••"/>
          </a:pPr>
          <a:r>
            <a:rPr lang="fa-IR" sz="2700" kern="1200" dirty="0" smtClean="0">
              <a:cs typeface="B Zar" pitchFamily="2" charset="-78"/>
            </a:rPr>
            <a:t>بازار ابزار مالی بلندمدت‌تر</a:t>
          </a:r>
          <a:endParaRPr lang="en-US" sz="2700" kern="1200" dirty="0">
            <a:cs typeface="B Zar" pitchFamily="2" charset="-78"/>
          </a:endParaRPr>
        </a:p>
      </dsp:txBody>
      <dsp:txXfrm>
        <a:off x="0" y="2705032"/>
        <a:ext cx="7772400" cy="1701000"/>
      </dsp:txXfrm>
    </dsp:sp>
    <dsp:sp modelId="{E06E8FE2-E920-43F7-85FD-643C8FAEFA15}">
      <dsp:nvSpPr>
        <dsp:cNvPr id="0" name=""/>
        <dsp:cNvSpPr/>
      </dsp:nvSpPr>
      <dsp:spPr>
        <a:xfrm>
          <a:off x="388620" y="2306512"/>
          <a:ext cx="5440680" cy="797040"/>
        </a:xfrm>
        <a:prstGeom prst="roundRect">
          <a:avLst/>
        </a:prstGeom>
        <a:gradFill rotWithShape="0">
          <a:gsLst>
            <a:gs pos="0">
              <a:schemeClr val="accent5">
                <a:hueOff val="6718553"/>
                <a:satOff val="9479"/>
                <a:lumOff val="-1176"/>
                <a:alphaOff val="0"/>
                <a:shade val="51000"/>
                <a:satMod val="130000"/>
              </a:schemeClr>
            </a:gs>
            <a:gs pos="80000">
              <a:schemeClr val="accent5">
                <a:hueOff val="6718553"/>
                <a:satOff val="9479"/>
                <a:lumOff val="-1176"/>
                <a:alphaOff val="0"/>
                <a:shade val="93000"/>
                <a:satMod val="130000"/>
              </a:schemeClr>
            </a:gs>
            <a:gs pos="100000">
              <a:schemeClr val="accent5">
                <a:hueOff val="6718553"/>
                <a:satOff val="9479"/>
                <a:lumOff val="-11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778000" rtl="1">
            <a:lnSpc>
              <a:spcPct val="90000"/>
            </a:lnSpc>
            <a:spcBef>
              <a:spcPct val="0"/>
            </a:spcBef>
            <a:spcAft>
              <a:spcPct val="35000"/>
            </a:spcAft>
          </a:pPr>
          <a:r>
            <a:rPr lang="fa-IR" sz="4000" kern="1200" dirty="0" smtClean="0">
              <a:cs typeface="B Titr" pitchFamily="2" charset="-78"/>
            </a:rPr>
            <a:t>بازار سرمایه</a:t>
          </a:r>
          <a:endParaRPr lang="en-US" sz="4000" kern="1200" dirty="0">
            <a:cs typeface="B Titr" pitchFamily="2" charset="-78"/>
          </a:endParaRPr>
        </a:p>
      </dsp:txBody>
      <dsp:txXfrm>
        <a:off x="388620" y="2306512"/>
        <a:ext cx="5440680" cy="79704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A30E7E-2439-48B2-9693-CA1C8390D454}">
      <dsp:nvSpPr>
        <dsp:cNvPr id="0" name=""/>
        <dsp:cNvSpPr/>
      </dsp:nvSpPr>
      <dsp:spPr>
        <a:xfrm>
          <a:off x="3889" y="0"/>
          <a:ext cx="3741985" cy="44672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Titr" pitchFamily="2" charset="-78"/>
            </a:rPr>
            <a:t>کشورهای توسعه یافته</a:t>
          </a:r>
          <a:endParaRPr lang="en-US" sz="3200" kern="1200" dirty="0">
            <a:cs typeface="B Titr" pitchFamily="2" charset="-78"/>
          </a:endParaRPr>
        </a:p>
      </dsp:txBody>
      <dsp:txXfrm>
        <a:off x="3889" y="0"/>
        <a:ext cx="3741985" cy="1340167"/>
      </dsp:txXfrm>
    </dsp:sp>
    <dsp:sp modelId="{BE1CD74C-D9D1-4581-950E-CA5D84B3462D}">
      <dsp:nvSpPr>
        <dsp:cNvPr id="0" name=""/>
        <dsp:cNvSpPr/>
      </dsp:nvSpPr>
      <dsp:spPr>
        <a:xfrm>
          <a:off x="378088" y="1341476"/>
          <a:ext cx="2993588" cy="13469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cs typeface="B Zar" pitchFamily="2" charset="-78"/>
            </a:rPr>
            <a:t>واسطه‌زدایی</a:t>
          </a:r>
          <a:endParaRPr lang="en-US" sz="5400" kern="1200" dirty="0">
            <a:cs typeface="B Zar" pitchFamily="2" charset="-78"/>
          </a:endParaRPr>
        </a:p>
      </dsp:txBody>
      <dsp:txXfrm>
        <a:off x="378088" y="1341476"/>
        <a:ext cx="2993588" cy="1346929"/>
      </dsp:txXfrm>
    </dsp:sp>
    <dsp:sp modelId="{DA675471-B7EB-42AA-BEC1-30585AA8D16C}">
      <dsp:nvSpPr>
        <dsp:cNvPr id="0" name=""/>
        <dsp:cNvSpPr/>
      </dsp:nvSpPr>
      <dsp:spPr>
        <a:xfrm>
          <a:off x="378088" y="2895625"/>
          <a:ext cx="2993588" cy="134692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cs typeface="B Zar" pitchFamily="2" charset="-78"/>
            </a:rPr>
            <a:t>بازار پایگی</a:t>
          </a:r>
          <a:endParaRPr lang="en-US" sz="5400" kern="1200" dirty="0">
            <a:cs typeface="B Zar" pitchFamily="2" charset="-78"/>
          </a:endParaRPr>
        </a:p>
      </dsp:txBody>
      <dsp:txXfrm>
        <a:off x="378088" y="2895625"/>
        <a:ext cx="2993588" cy="1346929"/>
      </dsp:txXfrm>
    </dsp:sp>
    <dsp:sp modelId="{BD0A5D74-2803-472E-9C65-0ED4AD4A6943}">
      <dsp:nvSpPr>
        <dsp:cNvPr id="0" name=""/>
        <dsp:cNvSpPr/>
      </dsp:nvSpPr>
      <dsp:spPr>
        <a:xfrm>
          <a:off x="4026524" y="0"/>
          <a:ext cx="3741985" cy="44672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Titr" pitchFamily="2" charset="-78"/>
            </a:rPr>
            <a:t>کشورهای در حال توسعه</a:t>
          </a:r>
          <a:endParaRPr lang="en-US" sz="3200" kern="1200" dirty="0">
            <a:cs typeface="B Titr" pitchFamily="2" charset="-78"/>
          </a:endParaRPr>
        </a:p>
      </dsp:txBody>
      <dsp:txXfrm>
        <a:off x="4026524" y="0"/>
        <a:ext cx="3741985" cy="1340167"/>
      </dsp:txXfrm>
    </dsp:sp>
    <dsp:sp modelId="{C94BA1FD-6003-41EF-B1A0-333850EA8FD0}">
      <dsp:nvSpPr>
        <dsp:cNvPr id="0" name=""/>
        <dsp:cNvSpPr/>
      </dsp:nvSpPr>
      <dsp:spPr>
        <a:xfrm>
          <a:off x="4400723" y="1341476"/>
          <a:ext cx="2993588" cy="1346929"/>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cs typeface="B Zar" pitchFamily="2" charset="-78"/>
            </a:rPr>
            <a:t>واسطه‌گرایی</a:t>
          </a:r>
          <a:endParaRPr lang="en-US" sz="5400" kern="1200" dirty="0">
            <a:cs typeface="B Zar" pitchFamily="2" charset="-78"/>
          </a:endParaRPr>
        </a:p>
      </dsp:txBody>
      <dsp:txXfrm>
        <a:off x="4400723" y="1341476"/>
        <a:ext cx="2993588" cy="1346929"/>
      </dsp:txXfrm>
    </dsp:sp>
    <dsp:sp modelId="{B460DA71-A361-43AE-937B-9A3D32A75070}">
      <dsp:nvSpPr>
        <dsp:cNvPr id="0" name=""/>
        <dsp:cNvSpPr/>
      </dsp:nvSpPr>
      <dsp:spPr>
        <a:xfrm>
          <a:off x="4400723" y="2895625"/>
          <a:ext cx="2993588" cy="1346929"/>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02870" rIns="137160" bIns="102870" numCol="1" spcCol="1270" anchor="ctr" anchorCtr="0">
          <a:noAutofit/>
        </a:bodyPr>
        <a:lstStyle/>
        <a:p>
          <a:pPr lvl="0" algn="ctr" defTabSz="2400300" rtl="1">
            <a:lnSpc>
              <a:spcPct val="90000"/>
            </a:lnSpc>
            <a:spcBef>
              <a:spcPct val="0"/>
            </a:spcBef>
            <a:spcAft>
              <a:spcPct val="35000"/>
            </a:spcAft>
          </a:pPr>
          <a:r>
            <a:rPr lang="fa-IR" sz="5400" kern="1200" dirty="0" smtClean="0">
              <a:cs typeface="B Zar" pitchFamily="2" charset="-78"/>
            </a:rPr>
            <a:t>بانک‌پایگی</a:t>
          </a:r>
          <a:endParaRPr lang="en-US" sz="5400" kern="1200" dirty="0">
            <a:cs typeface="B Zar" pitchFamily="2" charset="-78"/>
          </a:endParaRPr>
        </a:p>
      </dsp:txBody>
      <dsp:txXfrm>
        <a:off x="4400723" y="2895625"/>
        <a:ext cx="2993588" cy="1346929"/>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340D2D-9EA5-462D-8015-73E07C8463D7}">
      <dsp:nvSpPr>
        <dsp:cNvPr id="0" name=""/>
        <dsp:cNvSpPr/>
      </dsp:nvSpPr>
      <dsp:spPr>
        <a:xfrm>
          <a:off x="0" y="0"/>
          <a:ext cx="8229600" cy="50260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Titr" pitchFamily="2" charset="-78"/>
            </a:rPr>
            <a:t>در معماری نظام مالی:</a:t>
          </a:r>
          <a:endParaRPr lang="en-US" sz="5300" kern="1200" dirty="0">
            <a:cs typeface="B Titr" pitchFamily="2" charset="-78"/>
          </a:endParaRPr>
        </a:p>
      </dsp:txBody>
      <dsp:txXfrm>
        <a:off x="0" y="0"/>
        <a:ext cx="8229600" cy="1507807"/>
      </dsp:txXfrm>
    </dsp:sp>
    <dsp:sp modelId="{54D9FA93-43EE-49BE-AE1D-76606486C655}">
      <dsp:nvSpPr>
        <dsp:cNvPr id="0" name=""/>
        <dsp:cNvSpPr/>
      </dsp:nvSpPr>
      <dsp:spPr>
        <a:xfrm>
          <a:off x="822960" y="1508236"/>
          <a:ext cx="6583680" cy="987412"/>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آیا بانک‌پایگی بهتر است یا بازار پایگی؟</a:t>
          </a:r>
          <a:endParaRPr lang="en-US" sz="2300" kern="1200" dirty="0">
            <a:cs typeface="B Zar" pitchFamily="2" charset="-78"/>
          </a:endParaRPr>
        </a:p>
      </dsp:txBody>
      <dsp:txXfrm>
        <a:off x="822960" y="1508236"/>
        <a:ext cx="6583680" cy="987412"/>
      </dsp:txXfrm>
    </dsp:sp>
    <dsp:sp modelId="{2A02A463-CA2A-466A-8F2E-508B7E9ABB48}">
      <dsp:nvSpPr>
        <dsp:cNvPr id="0" name=""/>
        <dsp:cNvSpPr/>
      </dsp:nvSpPr>
      <dsp:spPr>
        <a:xfrm>
          <a:off x="822960" y="2647559"/>
          <a:ext cx="6583680" cy="987412"/>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آیا بانک‌ها و بازارهای سرمایه جایگزین یکدیگرند؟</a:t>
          </a:r>
          <a:endParaRPr lang="en-US" sz="2300" kern="1200" dirty="0">
            <a:cs typeface="B Zar" pitchFamily="2" charset="-78"/>
          </a:endParaRPr>
        </a:p>
      </dsp:txBody>
      <dsp:txXfrm>
        <a:off x="822960" y="2647559"/>
        <a:ext cx="6583680" cy="987412"/>
      </dsp:txXfrm>
    </dsp:sp>
    <dsp:sp modelId="{8638AE8E-90BB-4A3E-A2BA-92874FAC39DF}">
      <dsp:nvSpPr>
        <dsp:cNvPr id="0" name=""/>
        <dsp:cNvSpPr/>
      </dsp:nvSpPr>
      <dsp:spPr>
        <a:xfrm>
          <a:off x="822960" y="3786881"/>
          <a:ext cx="6583680" cy="987412"/>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آیا توسعۀ نظام مالی بیشتر بر توسعۀ بانک‌ها استوار است یا بازارهای سرمایه؟</a:t>
          </a:r>
          <a:endParaRPr lang="en-US" sz="2300" kern="1200" dirty="0">
            <a:cs typeface="B Zar" pitchFamily="2" charset="-78"/>
          </a:endParaRPr>
        </a:p>
      </dsp:txBody>
      <dsp:txXfrm>
        <a:off x="822960" y="3786881"/>
        <a:ext cx="6583680" cy="987412"/>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84EE15-0B6B-4F5B-A553-8F7DD2E8FAAA}">
      <dsp:nvSpPr>
        <dsp:cNvPr id="0" name=""/>
        <dsp:cNvSpPr/>
      </dsp:nvSpPr>
      <dsp:spPr>
        <a:xfrm>
          <a:off x="0" y="183421"/>
          <a:ext cx="6830568" cy="10487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83820" numCol="1" spcCol="1270" anchor="t" anchorCtr="0">
          <a:noAutofit/>
        </a:bodyPr>
        <a:lstStyle/>
        <a:p>
          <a:pPr lvl="0" algn="ctr" defTabSz="977900" rtl="1">
            <a:lnSpc>
              <a:spcPct val="90000"/>
            </a:lnSpc>
            <a:spcBef>
              <a:spcPct val="0"/>
            </a:spcBef>
            <a:spcAft>
              <a:spcPct val="35000"/>
            </a:spcAft>
          </a:pPr>
          <a:r>
            <a:rPr lang="fa-IR" sz="2200" b="0" kern="1200" dirty="0" smtClean="0">
              <a:cs typeface="B Titr" pitchFamily="2" charset="-78"/>
            </a:rPr>
            <a:t>(</a:t>
          </a:r>
          <a:r>
            <a:rPr lang="en-US" sz="2200" b="0" kern="1200" dirty="0" smtClean="0">
              <a:cs typeface="B Titr" pitchFamily="2" charset="-78"/>
            </a:rPr>
            <a:t>1997</a:t>
          </a:r>
          <a:r>
            <a:rPr lang="fa-IR" sz="2200" b="0" kern="1200" dirty="0" smtClean="0">
              <a:cs typeface="B Titr" pitchFamily="2" charset="-78"/>
            </a:rPr>
            <a:t>) </a:t>
          </a:r>
          <a:r>
            <a:rPr lang="en-US" sz="2200" b="0" kern="1200" dirty="0" smtClean="0">
              <a:cs typeface="B Titr" pitchFamily="2" charset="-78"/>
            </a:rPr>
            <a:t>Boot</a:t>
          </a:r>
          <a:r>
            <a:rPr lang="fa-IR" sz="2200" b="0" kern="1200" dirty="0" smtClean="0">
              <a:cs typeface="B Titr" pitchFamily="2" charset="-78"/>
            </a:rPr>
            <a:t> </a:t>
          </a:r>
          <a:r>
            <a:rPr lang="en-US" sz="2200" b="0" kern="1200" dirty="0" smtClean="0">
              <a:cs typeface="B Titr" pitchFamily="2" charset="-78"/>
            </a:rPr>
            <a:t>and</a:t>
          </a:r>
          <a:r>
            <a:rPr lang="fa-IR" sz="2200" b="0" kern="1200" dirty="0" smtClean="0">
              <a:cs typeface="B Titr" pitchFamily="2" charset="-78"/>
            </a:rPr>
            <a:t> </a:t>
          </a:r>
          <a:r>
            <a:rPr lang="en-US" sz="2200" b="0" kern="1200" dirty="0" err="1" smtClean="0">
              <a:cs typeface="B Titr" pitchFamily="2" charset="-78"/>
            </a:rPr>
            <a:t>Thakor</a:t>
          </a:r>
          <a:endParaRPr lang="en-US" sz="2200" b="0" kern="1200" dirty="0">
            <a:cs typeface="B Titr" pitchFamily="2" charset="-78"/>
          </a:endParaRPr>
        </a:p>
      </dsp:txBody>
      <dsp:txXfrm>
        <a:off x="0" y="183421"/>
        <a:ext cx="6830568" cy="699182"/>
      </dsp:txXfrm>
    </dsp:sp>
    <dsp:sp modelId="{1546E8E4-272D-4585-B6C5-012D77C53BD8}">
      <dsp:nvSpPr>
        <dsp:cNvPr id="0" name=""/>
        <dsp:cNvSpPr/>
      </dsp:nvSpPr>
      <dsp:spPr>
        <a:xfrm>
          <a:off x="1399032" y="882603"/>
          <a:ext cx="6830568" cy="39600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6464" tIns="156464" rIns="156464" bIns="156464" numCol="1" spcCol="1270" anchor="t" anchorCtr="0">
          <a:noAutofit/>
        </a:bodyPr>
        <a:lstStyle/>
        <a:p>
          <a:pPr marL="228600" lvl="1" indent="-228600" algn="justLow" defTabSz="977900" rtl="1">
            <a:lnSpc>
              <a:spcPct val="90000"/>
            </a:lnSpc>
            <a:spcBef>
              <a:spcPct val="0"/>
            </a:spcBef>
            <a:spcAft>
              <a:spcPct val="15000"/>
            </a:spcAft>
            <a:buChar char="••"/>
          </a:pPr>
          <a:r>
            <a:rPr lang="fa-IR" sz="2200" kern="1200" dirty="0" smtClean="0">
              <a:cs typeface="B Zar" pitchFamily="2" charset="-78"/>
            </a:rPr>
            <a:t>آن‌ها در تحلیل‌های نظری خود راجع به معماری نظام مالی پیش‌بینی می‌کنند که نظام مالی بهینه بر اساس سابقۀ اعتباری وام‌گیرندگان گرایش‌های متفاوتی نسبت به واسطه‌گری بانک یا بازار خواهد داشت: در صورتی که سابقۀ اعتباری وام‌گیرندگان نسبتاً بد باشد، نظام مالی بهینه به واسطه‌گری بانک و در صورتی که سابقۀ اعتباری وام‌گیرندگان نسبتاً خوب باشد به سمت واسطه‌گری بازار گرایش خواهد داشت. بنابراین، آن‌ها به‌طور ضمنی واسطه‌گری بازار را نسبت به واسطه‌گری بانک برتر می‌دانند چراکه عدم تقارن اطلاعاتی در دومی ضعیف‌تر از بازار است.</a:t>
          </a:r>
          <a:endParaRPr lang="en-US" sz="2200" kern="1200" dirty="0">
            <a:cs typeface="B Zar" pitchFamily="2" charset="-78"/>
          </a:endParaRPr>
        </a:p>
      </dsp:txBody>
      <dsp:txXfrm>
        <a:off x="1399032" y="882603"/>
        <a:ext cx="6830568" cy="396000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9F945F-41D0-4C56-B568-D674B26F7DC9}">
      <dsp:nvSpPr>
        <dsp:cNvPr id="0" name=""/>
        <dsp:cNvSpPr/>
      </dsp:nvSpPr>
      <dsp:spPr>
        <a:xfrm>
          <a:off x="0" y="3812"/>
          <a:ext cx="6830568" cy="146879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91440" numCol="1" spcCol="1270" anchor="t" anchorCtr="0">
          <a:noAutofit/>
        </a:bodyPr>
        <a:lstStyle/>
        <a:p>
          <a:pPr lvl="0" algn="ctr" defTabSz="1066800" rtl="1">
            <a:lnSpc>
              <a:spcPct val="90000"/>
            </a:lnSpc>
            <a:spcBef>
              <a:spcPct val="0"/>
            </a:spcBef>
            <a:spcAft>
              <a:spcPct val="35000"/>
            </a:spcAft>
          </a:pPr>
          <a:r>
            <a:rPr lang="en-US" sz="2400" kern="1200" dirty="0" smtClean="0">
              <a:cs typeface="B Zar" pitchFamily="2" charset="-78"/>
            </a:rPr>
            <a:t> </a:t>
          </a:r>
          <a:r>
            <a:rPr lang="ar-SA" sz="2400" kern="1200" dirty="0" smtClean="0">
              <a:cs typeface="B Zar" pitchFamily="2" charset="-78"/>
            </a:rPr>
            <a:t>(</a:t>
          </a:r>
          <a:r>
            <a:rPr lang="en-US" sz="2400" kern="1200" dirty="0" smtClean="0">
              <a:cs typeface="B Zar" pitchFamily="2" charset="-78"/>
            </a:rPr>
            <a:t>1962</a:t>
          </a:r>
          <a:r>
            <a:rPr lang="fa-IR" sz="2400" kern="1200" dirty="0" smtClean="0">
              <a:cs typeface="B Zar" pitchFamily="2" charset="-78"/>
            </a:rPr>
            <a:t>) </a:t>
          </a:r>
          <a:r>
            <a:rPr lang="en-US" sz="2400" kern="1200" dirty="0" err="1" smtClean="0">
              <a:cs typeface="B Zar" pitchFamily="2" charset="-78"/>
            </a:rPr>
            <a:t>Gerschenkron</a:t>
          </a:r>
          <a:endParaRPr lang="en-US" sz="2400" kern="1200" dirty="0">
            <a:cs typeface="B Zar" pitchFamily="2" charset="-78"/>
          </a:endParaRPr>
        </a:p>
      </dsp:txBody>
      <dsp:txXfrm>
        <a:off x="0" y="3812"/>
        <a:ext cx="6830568" cy="979200"/>
      </dsp:txXfrm>
    </dsp:sp>
    <dsp:sp modelId="{CB93A7D9-CD2C-419A-8419-F3498C3E8B2C}">
      <dsp:nvSpPr>
        <dsp:cNvPr id="0" name=""/>
        <dsp:cNvSpPr/>
      </dsp:nvSpPr>
      <dsp:spPr>
        <a:xfrm>
          <a:off x="1399032" y="983012"/>
          <a:ext cx="6830568" cy="40392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1808" tIns="241808" rIns="241808" bIns="241808" numCol="1" spcCol="1270" anchor="t" anchorCtr="0">
          <a:noAutofit/>
        </a:bodyPr>
        <a:lstStyle/>
        <a:p>
          <a:pPr marL="285750" lvl="1" indent="-285750" algn="justLow" defTabSz="1511300" rtl="1">
            <a:lnSpc>
              <a:spcPct val="90000"/>
            </a:lnSpc>
            <a:spcBef>
              <a:spcPct val="0"/>
            </a:spcBef>
            <a:spcAft>
              <a:spcPct val="15000"/>
            </a:spcAft>
            <a:buChar char="••"/>
          </a:pPr>
          <a:r>
            <a:rPr lang="fa-IR" sz="3400" kern="1200" dirty="0" smtClean="0">
              <a:cs typeface="B Zar" pitchFamily="2" charset="-78"/>
            </a:rPr>
            <a:t>بر اساس شواهد تاریخی حاصل از بررسی بازارهای انگلستان، روسیه، آلمان و ایتالیا به این نتیجه می‌رسد که وقتی رشد اقتصادی شروع می‌شود، تأمین مالی مستقیم به‌تدریج جایگزین تأمین مالی غیرمستقیم می‌شود.</a:t>
          </a:r>
          <a:endParaRPr lang="en-US" sz="3400" kern="1200" dirty="0">
            <a:cs typeface="B Zar" pitchFamily="2" charset="-78"/>
          </a:endParaRPr>
        </a:p>
      </dsp:txBody>
      <dsp:txXfrm>
        <a:off x="1399032" y="983012"/>
        <a:ext cx="6830568" cy="403920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48F5B8-0E06-4F71-ABB1-E51E0A487DB6}">
      <dsp:nvSpPr>
        <dsp:cNvPr id="0" name=""/>
        <dsp:cNvSpPr/>
      </dsp:nvSpPr>
      <dsp:spPr>
        <a:xfrm>
          <a:off x="2606992" y="62825"/>
          <a:ext cx="3015615" cy="3015615"/>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بازارهای مالی</a:t>
          </a:r>
          <a:endParaRPr lang="en-US" sz="3700" kern="1200" dirty="0">
            <a:cs typeface="B Zar" pitchFamily="2" charset="-78"/>
          </a:endParaRPr>
        </a:p>
      </dsp:txBody>
      <dsp:txXfrm>
        <a:off x="3009074" y="590557"/>
        <a:ext cx="2211451" cy="1357026"/>
      </dsp:txXfrm>
    </dsp:sp>
    <dsp:sp modelId="{516A2615-CACC-443A-9941-83D80553F85E}">
      <dsp:nvSpPr>
        <dsp:cNvPr id="0" name=""/>
        <dsp:cNvSpPr/>
      </dsp:nvSpPr>
      <dsp:spPr>
        <a:xfrm>
          <a:off x="3695126" y="1947584"/>
          <a:ext cx="3015615" cy="3015615"/>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نهادهای مالی</a:t>
          </a:r>
          <a:endParaRPr lang="en-US" sz="3700" kern="1200" dirty="0">
            <a:cs typeface="B Zar" pitchFamily="2" charset="-78"/>
          </a:endParaRPr>
        </a:p>
      </dsp:txBody>
      <dsp:txXfrm>
        <a:off x="4617402" y="2726618"/>
        <a:ext cx="1809369" cy="1658588"/>
      </dsp:txXfrm>
    </dsp:sp>
    <dsp:sp modelId="{3623145B-B2D5-4023-8A69-5C0301ADDEB4}">
      <dsp:nvSpPr>
        <dsp:cNvPr id="0" name=""/>
        <dsp:cNvSpPr/>
      </dsp:nvSpPr>
      <dsp:spPr>
        <a:xfrm>
          <a:off x="1518858" y="1947584"/>
          <a:ext cx="3015615" cy="3015615"/>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قوانین و مقررات مالی</a:t>
          </a:r>
          <a:endParaRPr lang="en-US" sz="3700" kern="1200" dirty="0">
            <a:cs typeface="B Zar" pitchFamily="2" charset="-78"/>
          </a:endParaRPr>
        </a:p>
      </dsp:txBody>
      <dsp:txXfrm>
        <a:off x="1802828" y="2726618"/>
        <a:ext cx="1809369" cy="1658588"/>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1F8A28-7F2C-4D5C-A581-99DDA73530BC}">
      <dsp:nvSpPr>
        <dsp:cNvPr id="0" name=""/>
        <dsp:cNvSpPr/>
      </dsp:nvSpPr>
      <dsp:spPr>
        <a:xfrm>
          <a:off x="0" y="456571"/>
          <a:ext cx="6830568" cy="117432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95250" numCol="1" spcCol="1270" anchor="t" anchorCtr="0">
          <a:noAutofit/>
        </a:bodyPr>
        <a:lstStyle/>
        <a:p>
          <a:pPr lvl="0" algn="ctr" defTabSz="1111250" rtl="1">
            <a:lnSpc>
              <a:spcPct val="90000"/>
            </a:lnSpc>
            <a:spcBef>
              <a:spcPct val="0"/>
            </a:spcBef>
            <a:spcAft>
              <a:spcPct val="35000"/>
            </a:spcAft>
          </a:pPr>
          <a:r>
            <a:rPr lang="fa-IR" sz="2500" kern="1200" dirty="0" smtClean="0">
              <a:cs typeface="B Titr" pitchFamily="2" charset="-78"/>
            </a:rPr>
            <a:t>تقسيم‌بندي بازارهاي مالي اعتباري است:</a:t>
          </a:r>
          <a:endParaRPr lang="en-US" sz="2500" kern="1200" dirty="0">
            <a:cs typeface="B Titr" pitchFamily="2" charset="-78"/>
          </a:endParaRPr>
        </a:p>
      </dsp:txBody>
      <dsp:txXfrm>
        <a:off x="0" y="456571"/>
        <a:ext cx="6830568" cy="782882"/>
      </dsp:txXfrm>
    </dsp:sp>
    <dsp:sp modelId="{DE6533EF-91C2-488E-93F3-BF3609BF89B9}">
      <dsp:nvSpPr>
        <dsp:cNvPr id="0" name=""/>
        <dsp:cNvSpPr/>
      </dsp:nvSpPr>
      <dsp:spPr>
        <a:xfrm>
          <a:off x="1399032" y="1239453"/>
          <a:ext cx="6830568" cy="3330000"/>
        </a:xfrm>
        <a:prstGeom prst="doubleWave">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0" tIns="177800" rIns="177800" bIns="177800" numCol="1" spcCol="1270" anchor="t" anchorCtr="0">
          <a:noAutofit/>
        </a:bodyPr>
        <a:lstStyle/>
        <a:p>
          <a:pPr marL="228600" lvl="1" indent="-228600" algn="r" defTabSz="1111250" rtl="1">
            <a:lnSpc>
              <a:spcPct val="90000"/>
            </a:lnSpc>
            <a:spcBef>
              <a:spcPct val="0"/>
            </a:spcBef>
            <a:spcAft>
              <a:spcPct val="15000"/>
            </a:spcAft>
            <a:buChar char="••"/>
          </a:pPr>
          <a:r>
            <a:rPr lang="fa-IR" sz="2500" kern="1200" dirty="0" smtClean="0">
              <a:cs typeface="B Zar" pitchFamily="2" charset="-78"/>
            </a:rPr>
            <a:t>بانک‌ها وام‌های رهنی 30 ساله می‌فروشند.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بورس‌ها اوراق قرضۀ کوتاه مدت (کمتر از یک سال) می‌فروشند.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شرکت‌ها برای سرمایه‌گذاری بلندمدت به بانک‌ها مراجعه می‌کنند.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شرکت‌ها برای تأمین سرمایه در گردش به بورس مراجعه می‌کنند.</a:t>
          </a:r>
          <a:endParaRPr lang="fa-IR" sz="2500" kern="1200" dirty="0">
            <a:cs typeface="B Zar" pitchFamily="2" charset="-78"/>
          </a:endParaRPr>
        </a:p>
      </dsp:txBody>
      <dsp:txXfrm>
        <a:off x="1399032" y="1239453"/>
        <a:ext cx="6830568" cy="3330000"/>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63E2AD-34C0-4307-BB43-189D405DC8F8}">
      <dsp:nvSpPr>
        <dsp:cNvPr id="0" name=""/>
        <dsp:cNvSpPr/>
      </dsp:nvSpPr>
      <dsp:spPr>
        <a:xfrm>
          <a:off x="0" y="254130"/>
          <a:ext cx="6830568" cy="167364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8920" tIns="248920" rIns="248920" bIns="133350" numCol="1" spcCol="1270" anchor="t" anchorCtr="0">
          <a:noAutofit/>
        </a:bodyPr>
        <a:lstStyle/>
        <a:p>
          <a:pPr lvl="0" algn="r" defTabSz="1555750" rtl="1">
            <a:lnSpc>
              <a:spcPct val="90000"/>
            </a:lnSpc>
            <a:spcBef>
              <a:spcPct val="0"/>
            </a:spcBef>
            <a:spcAft>
              <a:spcPct val="35000"/>
            </a:spcAft>
          </a:pPr>
          <a:r>
            <a:rPr lang="fa-IR" sz="3500" kern="1200" dirty="0" smtClean="0">
              <a:cs typeface="B Titr" pitchFamily="2" charset="-78"/>
            </a:rPr>
            <a:t>اغلب نهادهای مالی واسطه‌های مالی‌اند:</a:t>
          </a:r>
          <a:endParaRPr lang="en-US" sz="3500" kern="1200" dirty="0">
            <a:cs typeface="B Titr" pitchFamily="2" charset="-78"/>
          </a:endParaRPr>
        </a:p>
      </dsp:txBody>
      <dsp:txXfrm>
        <a:off x="0" y="254130"/>
        <a:ext cx="6830568" cy="1115764"/>
      </dsp:txXfrm>
    </dsp:sp>
    <dsp:sp modelId="{12B61595-E538-4333-828A-9CC024A6AF83}">
      <dsp:nvSpPr>
        <dsp:cNvPr id="0" name=""/>
        <dsp:cNvSpPr/>
      </dsp:nvSpPr>
      <dsp:spPr>
        <a:xfrm>
          <a:off x="1399032" y="1369894"/>
          <a:ext cx="6830568" cy="3402000"/>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8920" tIns="248920" rIns="248920" bIns="248920" numCol="1" spcCol="1270" anchor="t" anchorCtr="0">
          <a:noAutofit/>
        </a:bodyPr>
        <a:lstStyle/>
        <a:p>
          <a:pPr marL="285750" lvl="1" indent="-285750" algn="justLow" defTabSz="1555750" rtl="1">
            <a:lnSpc>
              <a:spcPct val="90000"/>
            </a:lnSpc>
            <a:spcBef>
              <a:spcPct val="0"/>
            </a:spcBef>
            <a:spcAft>
              <a:spcPct val="15000"/>
            </a:spcAft>
            <a:buChar char="••"/>
          </a:pPr>
          <a:r>
            <a:rPr lang="fa-IR" sz="3500" kern="1200" dirty="0" smtClean="0">
              <a:cs typeface="B Zar" pitchFamily="2" charset="-78"/>
            </a:rPr>
            <a:t>واسطه‌های مالی بین عرضه‌کنندگان و متقاضیان وجوه قرار می‌گیرند و واسطۀ خرید و فروش دارایی‌های مالی و پرداخت و دریافت وجوه حاصل از خرید و فروش اند. </a:t>
          </a:r>
          <a:endParaRPr lang="en-US" sz="3500" kern="1200" dirty="0">
            <a:cs typeface="B Zar" pitchFamily="2" charset="-78"/>
          </a:endParaRPr>
        </a:p>
      </dsp:txBody>
      <dsp:txXfrm>
        <a:off x="1399032" y="1369894"/>
        <a:ext cx="6830568" cy="34020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8FE278-46D6-404A-9456-67916FCB14CF}">
      <dsp:nvSpPr>
        <dsp:cNvPr id="0" name=""/>
        <dsp:cNvSpPr/>
      </dsp:nvSpPr>
      <dsp:spPr>
        <a:xfrm>
          <a:off x="312419" y="0"/>
          <a:ext cx="7147560" cy="4467225"/>
        </a:xfrm>
        <a:prstGeom prst="swooshArrow">
          <a:avLst>
            <a:gd name="adj1" fmla="val 25000"/>
            <a:gd name="adj2" fmla="val 25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09A43C59-560C-4621-8E37-76D868F93ED7}">
      <dsp:nvSpPr>
        <dsp:cNvPr id="0" name=""/>
        <dsp:cNvSpPr/>
      </dsp:nvSpPr>
      <dsp:spPr>
        <a:xfrm>
          <a:off x="1016454" y="3321828"/>
          <a:ext cx="164393" cy="164393"/>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3D86218-5285-487A-A597-B8F14A614375}">
      <dsp:nvSpPr>
        <dsp:cNvPr id="0" name=""/>
        <dsp:cNvSpPr/>
      </dsp:nvSpPr>
      <dsp:spPr>
        <a:xfrm>
          <a:off x="1000032" y="3404025"/>
          <a:ext cx="1133568" cy="1063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109" tIns="0" rIns="0" bIns="0" numCol="1" spcCol="1270" anchor="t" anchorCtr="0">
          <a:noAutofit/>
        </a:bodyPr>
        <a:lstStyle/>
        <a:p>
          <a:pPr lvl="0" algn="ctr" defTabSz="666750" rtl="1">
            <a:lnSpc>
              <a:spcPct val="90000"/>
            </a:lnSpc>
            <a:spcBef>
              <a:spcPct val="0"/>
            </a:spcBef>
            <a:spcAft>
              <a:spcPct val="35000"/>
            </a:spcAft>
          </a:pPr>
          <a:r>
            <a:rPr lang="fa-IR" sz="1500" kern="1200" dirty="0" smtClean="0">
              <a:cs typeface="B Titr" pitchFamily="2" charset="-78"/>
            </a:rPr>
            <a:t>بانک سرمایه‌گذاری</a:t>
          </a:r>
          <a:endParaRPr lang="en-US" sz="1500" kern="1200" dirty="0">
            <a:cs typeface="B Titr" pitchFamily="2" charset="-78"/>
          </a:endParaRPr>
        </a:p>
      </dsp:txBody>
      <dsp:txXfrm>
        <a:off x="1000032" y="3404025"/>
        <a:ext cx="1133568" cy="1063199"/>
      </dsp:txXfrm>
    </dsp:sp>
    <dsp:sp modelId="{9E25C2BB-7DD0-498B-8A5A-08C6DC581455}">
      <dsp:nvSpPr>
        <dsp:cNvPr id="0" name=""/>
        <dsp:cNvSpPr/>
      </dsp:nvSpPr>
      <dsp:spPr>
        <a:xfrm>
          <a:off x="1906325" y="2466801"/>
          <a:ext cx="257312" cy="25731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49A9B00-DEA0-40D9-A41C-59D646203A5D}">
      <dsp:nvSpPr>
        <dsp:cNvPr id="0" name=""/>
        <dsp:cNvSpPr/>
      </dsp:nvSpPr>
      <dsp:spPr>
        <a:xfrm>
          <a:off x="2034981" y="2595457"/>
          <a:ext cx="1186494" cy="1871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344" tIns="0" rIns="0" bIns="0" numCol="1" spcCol="1270" anchor="t" anchorCtr="0">
          <a:noAutofit/>
        </a:bodyPr>
        <a:lstStyle/>
        <a:p>
          <a:pPr lvl="0" algn="ctr" defTabSz="666750" rtl="1">
            <a:lnSpc>
              <a:spcPct val="90000"/>
            </a:lnSpc>
            <a:spcBef>
              <a:spcPct val="0"/>
            </a:spcBef>
            <a:spcAft>
              <a:spcPct val="35000"/>
            </a:spcAft>
          </a:pPr>
          <a:r>
            <a:rPr lang="fa-IR" sz="1500" kern="1200" dirty="0" smtClean="0">
              <a:cs typeface="B Titr" pitchFamily="2" charset="-78"/>
            </a:rPr>
            <a:t>شرکت تأمین مالی</a:t>
          </a:r>
          <a:endParaRPr lang="en-US" sz="1500" kern="1200" dirty="0">
            <a:cs typeface="B Titr" pitchFamily="2" charset="-78"/>
          </a:endParaRPr>
        </a:p>
      </dsp:txBody>
      <dsp:txXfrm>
        <a:off x="2034981" y="2595457"/>
        <a:ext cx="1186494" cy="1871767"/>
      </dsp:txXfrm>
    </dsp:sp>
    <dsp:sp modelId="{2D50A457-612A-4EFB-9243-EF9E6C7E15C4}">
      <dsp:nvSpPr>
        <dsp:cNvPr id="0" name=""/>
        <dsp:cNvSpPr/>
      </dsp:nvSpPr>
      <dsp:spPr>
        <a:xfrm>
          <a:off x="3049935" y="1785103"/>
          <a:ext cx="343082" cy="343082"/>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5F2C26B-8AFF-432A-A352-6815E6C1B5B7}">
      <dsp:nvSpPr>
        <dsp:cNvPr id="0" name=""/>
        <dsp:cNvSpPr/>
      </dsp:nvSpPr>
      <dsp:spPr>
        <a:xfrm>
          <a:off x="3221476" y="1956644"/>
          <a:ext cx="1379479" cy="2510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1793" tIns="0" rIns="0" bIns="0" numCol="1" spcCol="1270" anchor="t" anchorCtr="0">
          <a:noAutofit/>
        </a:bodyPr>
        <a:lstStyle/>
        <a:p>
          <a:pPr lvl="0" algn="ctr" defTabSz="666750" rtl="1">
            <a:lnSpc>
              <a:spcPct val="90000"/>
            </a:lnSpc>
            <a:spcBef>
              <a:spcPct val="0"/>
            </a:spcBef>
            <a:spcAft>
              <a:spcPct val="35000"/>
            </a:spcAft>
          </a:pPr>
          <a:r>
            <a:rPr lang="fa-IR" sz="1500" kern="1200" dirty="0" smtClean="0">
              <a:cs typeface="B Titr" pitchFamily="2" charset="-78"/>
            </a:rPr>
            <a:t>بیمه و صندوق بازنشستگی</a:t>
          </a:r>
          <a:endParaRPr lang="en-US" sz="1500" kern="1200" dirty="0">
            <a:cs typeface="B Titr" pitchFamily="2" charset="-78"/>
          </a:endParaRPr>
        </a:p>
      </dsp:txBody>
      <dsp:txXfrm>
        <a:off x="3221476" y="1956644"/>
        <a:ext cx="1379479" cy="2510580"/>
      </dsp:txXfrm>
    </dsp:sp>
    <dsp:sp modelId="{6D4B7932-5CF5-4749-95FC-753397BB2699}">
      <dsp:nvSpPr>
        <dsp:cNvPr id="0" name=""/>
        <dsp:cNvSpPr/>
      </dsp:nvSpPr>
      <dsp:spPr>
        <a:xfrm>
          <a:off x="4379381" y="1252609"/>
          <a:ext cx="443148" cy="443148"/>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F6965B1-3237-4ACD-82D1-0E17D743F0ED}">
      <dsp:nvSpPr>
        <dsp:cNvPr id="0" name=""/>
        <dsp:cNvSpPr/>
      </dsp:nvSpPr>
      <dsp:spPr>
        <a:xfrm>
          <a:off x="4600956" y="1474184"/>
          <a:ext cx="1429512" cy="299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815" tIns="0" rIns="0" bIns="0" numCol="1" spcCol="1270" anchor="t" anchorCtr="0">
          <a:noAutofit/>
        </a:bodyPr>
        <a:lstStyle/>
        <a:p>
          <a:pPr lvl="0" algn="ctr" defTabSz="666750" rtl="1">
            <a:lnSpc>
              <a:spcPct val="90000"/>
            </a:lnSpc>
            <a:spcBef>
              <a:spcPct val="0"/>
            </a:spcBef>
            <a:spcAft>
              <a:spcPct val="35000"/>
            </a:spcAft>
          </a:pPr>
          <a:r>
            <a:rPr lang="fa-IR" sz="1500" kern="1200" dirty="0" smtClean="0">
              <a:cs typeface="B Titr" pitchFamily="2" charset="-78"/>
            </a:rPr>
            <a:t>مؤسسۀ مالی و اعتباری</a:t>
          </a:r>
          <a:endParaRPr lang="en-US" sz="1500" kern="1200" dirty="0">
            <a:cs typeface="B Titr" pitchFamily="2" charset="-78"/>
          </a:endParaRPr>
        </a:p>
      </dsp:txBody>
      <dsp:txXfrm>
        <a:off x="4600956" y="1474184"/>
        <a:ext cx="1429512" cy="2993040"/>
      </dsp:txXfrm>
    </dsp:sp>
    <dsp:sp modelId="{61FE4432-5B47-4AAD-95F1-11414CD961F4}">
      <dsp:nvSpPr>
        <dsp:cNvPr id="0" name=""/>
        <dsp:cNvSpPr/>
      </dsp:nvSpPr>
      <dsp:spPr>
        <a:xfrm>
          <a:off x="5748139" y="897018"/>
          <a:ext cx="564657" cy="564657"/>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5F07795-8F03-42A4-9293-66032E02C25E}">
      <dsp:nvSpPr>
        <dsp:cNvPr id="0" name=""/>
        <dsp:cNvSpPr/>
      </dsp:nvSpPr>
      <dsp:spPr>
        <a:xfrm>
          <a:off x="6030468" y="1179347"/>
          <a:ext cx="1429512" cy="3287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9200"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بانک</a:t>
          </a:r>
          <a:endParaRPr lang="en-US" sz="1500" kern="1200" dirty="0">
            <a:cs typeface="B Titr" pitchFamily="2" charset="-78"/>
          </a:endParaRPr>
        </a:p>
      </dsp:txBody>
      <dsp:txXfrm>
        <a:off x="6030468" y="1179347"/>
        <a:ext cx="1429512" cy="328787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9B6A9E-62EB-4EE5-AD71-94175DED98CA}">
      <dsp:nvSpPr>
        <dsp:cNvPr id="0" name=""/>
        <dsp:cNvSpPr/>
      </dsp:nvSpPr>
      <dsp:spPr>
        <a:xfrm>
          <a:off x="0" y="458537"/>
          <a:ext cx="8229600" cy="1992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واسطۀ مالی به طور دائم در مقابل وام‌گیرنده و وام‌دهندۀ نهایی موقعیت اتخاذ می‌کند. واسطۀ مالی تعهدات وام گیرنده را می‌خرد و در همان زمان تعهدات خود را به وام‌دهنده می‌فروشد. </a:t>
          </a:r>
          <a:endParaRPr lang="en-US" sz="2300" kern="1200" dirty="0">
            <a:cs typeface="B Zar" pitchFamily="2" charset="-78"/>
          </a:endParaRPr>
        </a:p>
      </dsp:txBody>
      <dsp:txXfrm>
        <a:off x="0" y="458537"/>
        <a:ext cx="8229600" cy="1992375"/>
      </dsp:txXfrm>
    </dsp:sp>
    <dsp:sp modelId="{934855CA-A10C-4E00-A19A-950802A506A1}">
      <dsp:nvSpPr>
        <dsp:cNvPr id="0" name=""/>
        <dsp:cNvSpPr/>
      </dsp:nvSpPr>
      <dsp:spPr>
        <a:xfrm>
          <a:off x="411480" y="119057"/>
          <a:ext cx="5760720"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Titr" pitchFamily="2" charset="-78"/>
            </a:rPr>
            <a:t>واسطه‌گری بانک یا غیرمستقیم</a:t>
          </a:r>
          <a:endParaRPr lang="en-US" sz="2300" kern="1200" dirty="0">
            <a:cs typeface="B Titr" pitchFamily="2" charset="-78"/>
          </a:endParaRPr>
        </a:p>
      </dsp:txBody>
      <dsp:txXfrm>
        <a:off x="411480" y="119057"/>
        <a:ext cx="5760720" cy="678960"/>
      </dsp:txXfrm>
    </dsp:sp>
    <dsp:sp modelId="{D4E1DE69-7F33-45A0-8AF2-FA3DF999193E}">
      <dsp:nvSpPr>
        <dsp:cNvPr id="0" name=""/>
        <dsp:cNvSpPr/>
      </dsp:nvSpPr>
      <dsp:spPr>
        <a:xfrm>
          <a:off x="0" y="2914592"/>
          <a:ext cx="8229600" cy="1992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واسطۀ مالی یا هیچ موقعیتی را در مقابل وام‌‌گیرنده و وام‌دهنده اتخاذ نمی‌کند و یا تنها برای دوره‌ای کوتاه موقعیت اخذ می‌کند. تعهداتی که از جانب عرضه‌کنندگان وجوه صادر می‌شود توسط متقاضیان وجوه خریداری می‌شود.</a:t>
          </a:r>
          <a:endParaRPr lang="en-US" sz="2300" kern="1200" dirty="0">
            <a:cs typeface="B Zar" pitchFamily="2" charset="-78"/>
          </a:endParaRPr>
        </a:p>
      </dsp:txBody>
      <dsp:txXfrm>
        <a:off x="0" y="2914592"/>
        <a:ext cx="8229600" cy="1992375"/>
      </dsp:txXfrm>
    </dsp:sp>
    <dsp:sp modelId="{00547647-C60A-41C9-8EDB-8ED0141C423F}">
      <dsp:nvSpPr>
        <dsp:cNvPr id="0" name=""/>
        <dsp:cNvSpPr/>
      </dsp:nvSpPr>
      <dsp:spPr>
        <a:xfrm>
          <a:off x="411480" y="2575112"/>
          <a:ext cx="5760720"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Titr" pitchFamily="2" charset="-78"/>
            </a:rPr>
            <a:t>واسطه‌گری بازار یا مستقیم</a:t>
          </a:r>
          <a:endParaRPr lang="en-US" sz="2300" kern="1200" dirty="0">
            <a:cs typeface="B Titr" pitchFamily="2" charset="-78"/>
          </a:endParaRPr>
        </a:p>
      </dsp:txBody>
      <dsp:txXfrm>
        <a:off x="411480" y="2575112"/>
        <a:ext cx="5760720" cy="67896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22A87C-EEAE-4DF8-9737-2EB9B0EDB2E0}">
      <dsp:nvSpPr>
        <dsp:cNvPr id="0" name=""/>
        <dsp:cNvSpPr/>
      </dsp:nvSpPr>
      <dsp:spPr>
        <a:xfrm>
          <a:off x="0" y="0"/>
          <a:ext cx="8229600" cy="1507807"/>
        </a:xfrm>
        <a:prstGeom prst="rect">
          <a:avLst/>
        </a:prstGeom>
        <a:solidFill>
          <a:schemeClr val="accent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Titr" pitchFamily="2" charset="-78"/>
            </a:rPr>
            <a:t>واسطه‌زدایی</a:t>
          </a:r>
          <a:endParaRPr lang="en-US" sz="5300" kern="1200" dirty="0">
            <a:cs typeface="B Titr" pitchFamily="2" charset="-78"/>
          </a:endParaRPr>
        </a:p>
      </dsp:txBody>
      <dsp:txXfrm>
        <a:off x="0" y="0"/>
        <a:ext cx="8229600" cy="1507807"/>
      </dsp:txXfrm>
    </dsp:sp>
    <dsp:sp modelId="{5B721838-FA42-4E09-B9BD-A169517CC3EE}">
      <dsp:nvSpPr>
        <dsp:cNvPr id="0" name=""/>
        <dsp:cNvSpPr/>
      </dsp:nvSpPr>
      <dsp:spPr>
        <a:xfrm>
          <a:off x="0" y="1507807"/>
          <a:ext cx="822960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justLow" defTabSz="1511300" rtl="1">
            <a:lnSpc>
              <a:spcPct val="90000"/>
            </a:lnSpc>
            <a:spcBef>
              <a:spcPct val="0"/>
            </a:spcBef>
            <a:spcAft>
              <a:spcPct val="35000"/>
            </a:spcAft>
          </a:pPr>
          <a:r>
            <a:rPr lang="fa-IR" sz="3400" kern="1200" dirty="0" smtClean="0">
              <a:cs typeface="B Zar" pitchFamily="2" charset="-78"/>
            </a:rPr>
            <a:t>از بین‌بردن واسطه‌های مالی (مانند بانک‌ها) بین عرضه‌کنندگان و متقاضیان وجوه را واسطه زدایی گویند. به‌عنوان مثال اگر سپرده‌گذاری سپردۀ خود را از بانک خارج سازد و در اوراق بهادار سرمایه‌گذاری کند، واسطه‌زدایی کرده است.</a:t>
          </a:r>
          <a:endParaRPr lang="en-US" sz="3400" kern="1200" dirty="0">
            <a:cs typeface="B Zar" pitchFamily="2" charset="-78"/>
          </a:endParaRPr>
        </a:p>
      </dsp:txBody>
      <dsp:txXfrm>
        <a:off x="0" y="1507807"/>
        <a:ext cx="8229600" cy="3166395"/>
      </dsp:txXfrm>
    </dsp:sp>
    <dsp:sp modelId="{B3755957-0D61-419E-97B4-66D22B7F1164}">
      <dsp:nvSpPr>
        <dsp:cNvPr id="0" name=""/>
        <dsp:cNvSpPr/>
      </dsp:nvSpPr>
      <dsp:spPr>
        <a:xfrm>
          <a:off x="0" y="4674203"/>
          <a:ext cx="8229600" cy="351821"/>
        </a:xfrm>
        <a:prstGeom prst="rect">
          <a:avLst/>
        </a:prstGeom>
        <a:solidFill>
          <a:schemeClr val="accent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6FDDC1-ADA8-40D6-9781-4603DC8DEA3B}">
      <dsp:nvSpPr>
        <dsp:cNvPr id="0" name=""/>
        <dsp:cNvSpPr/>
      </dsp:nvSpPr>
      <dsp:spPr>
        <a:xfrm>
          <a:off x="0" y="0"/>
          <a:ext cx="8229600" cy="50260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b="1" kern="1200" dirty="0" smtClean="0">
              <a:cs typeface="B Titr" pitchFamily="2" charset="-78"/>
            </a:rPr>
            <a:t>معماری نظام مالی</a:t>
          </a:r>
          <a:endParaRPr lang="fa-IR" sz="5300" kern="1200" dirty="0">
            <a:cs typeface="B Titr" pitchFamily="2" charset="-78"/>
          </a:endParaRPr>
        </a:p>
      </dsp:txBody>
      <dsp:txXfrm>
        <a:off x="0" y="0"/>
        <a:ext cx="8229600" cy="1507807"/>
      </dsp:txXfrm>
    </dsp:sp>
    <dsp:sp modelId="{C5D221B4-500F-4350-91AE-21EE3B77CFCB}">
      <dsp:nvSpPr>
        <dsp:cNvPr id="0" name=""/>
        <dsp:cNvSpPr/>
      </dsp:nvSpPr>
      <dsp:spPr>
        <a:xfrm>
          <a:off x="822960" y="1507807"/>
          <a:ext cx="6583680" cy="326691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5100" tIns="123825" rIns="165100" bIns="123825" numCol="1" spcCol="1270" anchor="ctr" anchorCtr="0">
          <a:noAutofit/>
        </a:bodyPr>
        <a:lstStyle/>
        <a:p>
          <a:pPr lvl="0" algn="ctr" defTabSz="2889250" rtl="1">
            <a:lnSpc>
              <a:spcPct val="90000"/>
            </a:lnSpc>
            <a:spcBef>
              <a:spcPct val="0"/>
            </a:spcBef>
            <a:spcAft>
              <a:spcPct val="35000"/>
            </a:spcAft>
          </a:pPr>
          <a:r>
            <a:rPr lang="fa-IR" sz="6500" kern="1200" dirty="0" smtClean="0">
              <a:cs typeface="B Zar" pitchFamily="2" charset="-78"/>
            </a:rPr>
            <a:t>تعیین رابطۀ نسبی بانک‌ها و بازارهای سرمایه</a:t>
          </a:r>
          <a:endParaRPr lang="en-US" sz="6500" kern="1200" dirty="0">
            <a:cs typeface="B Zar" pitchFamily="2" charset="-78"/>
          </a:endParaRPr>
        </a:p>
      </dsp:txBody>
      <dsp:txXfrm>
        <a:off x="822960" y="1507807"/>
        <a:ext cx="6583680" cy="326691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65BB62-9B77-4B3C-9396-B22467C31999}">
      <dsp:nvSpPr>
        <dsp:cNvPr id="0" name=""/>
        <dsp:cNvSpPr/>
      </dsp:nvSpPr>
      <dsp:spPr>
        <a:xfrm>
          <a:off x="0" y="535312"/>
          <a:ext cx="7772400" cy="16065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708152" rIns="603225" bIns="241808" numCol="1" spcCol="1270" anchor="t" anchorCtr="0">
          <a:noAutofit/>
        </a:bodyPr>
        <a:lstStyle/>
        <a:p>
          <a:pPr marL="285750" lvl="1" indent="-285750" algn="r" defTabSz="1511300" rtl="1">
            <a:lnSpc>
              <a:spcPct val="90000"/>
            </a:lnSpc>
            <a:spcBef>
              <a:spcPct val="0"/>
            </a:spcBef>
            <a:spcAft>
              <a:spcPct val="15000"/>
            </a:spcAft>
            <a:buChar char="••"/>
          </a:pPr>
          <a:r>
            <a:rPr lang="fa-IR" sz="3400" kern="1200" dirty="0" smtClean="0">
              <a:cs typeface="B Zar" pitchFamily="2" charset="-78"/>
            </a:rPr>
            <a:t>گرایش به بازار پول غالب است.</a:t>
          </a:r>
          <a:endParaRPr lang="en-US" sz="3400" kern="1200" dirty="0">
            <a:cs typeface="B Zar" pitchFamily="2" charset="-78"/>
          </a:endParaRPr>
        </a:p>
      </dsp:txBody>
      <dsp:txXfrm>
        <a:off x="0" y="535312"/>
        <a:ext cx="7772400" cy="1606500"/>
      </dsp:txXfrm>
    </dsp:sp>
    <dsp:sp modelId="{C8F9C9E3-65C8-4A74-A316-936FB657C263}">
      <dsp:nvSpPr>
        <dsp:cNvPr id="0" name=""/>
        <dsp:cNvSpPr/>
      </dsp:nvSpPr>
      <dsp:spPr>
        <a:xfrm>
          <a:off x="388620" y="33472"/>
          <a:ext cx="5440680" cy="100368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511300" rtl="1">
            <a:lnSpc>
              <a:spcPct val="90000"/>
            </a:lnSpc>
            <a:spcBef>
              <a:spcPct val="0"/>
            </a:spcBef>
            <a:spcAft>
              <a:spcPct val="35000"/>
            </a:spcAft>
          </a:pPr>
          <a:r>
            <a:rPr lang="fa-IR" sz="3400" kern="1200" dirty="0" smtClean="0">
              <a:cs typeface="B Titr" pitchFamily="2" charset="-78"/>
            </a:rPr>
            <a:t>بانک‌پایه</a:t>
          </a:r>
          <a:endParaRPr lang="en-US" sz="3400" kern="1200" dirty="0">
            <a:cs typeface="B Titr" pitchFamily="2" charset="-78"/>
          </a:endParaRPr>
        </a:p>
      </dsp:txBody>
      <dsp:txXfrm>
        <a:off x="388620" y="33472"/>
        <a:ext cx="5440680" cy="1003680"/>
      </dsp:txXfrm>
    </dsp:sp>
    <dsp:sp modelId="{7DDDE0B1-3674-426F-AF19-88FC2C258906}">
      <dsp:nvSpPr>
        <dsp:cNvPr id="0" name=""/>
        <dsp:cNvSpPr/>
      </dsp:nvSpPr>
      <dsp:spPr>
        <a:xfrm>
          <a:off x="0" y="2827252"/>
          <a:ext cx="7772400" cy="16065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708152" rIns="603225" bIns="241808" numCol="1" spcCol="1270" anchor="t" anchorCtr="0">
          <a:noAutofit/>
        </a:bodyPr>
        <a:lstStyle/>
        <a:p>
          <a:pPr marL="285750" lvl="1" indent="-285750" algn="r" defTabSz="1511300" rtl="1">
            <a:lnSpc>
              <a:spcPct val="90000"/>
            </a:lnSpc>
            <a:spcBef>
              <a:spcPct val="0"/>
            </a:spcBef>
            <a:spcAft>
              <a:spcPct val="15000"/>
            </a:spcAft>
            <a:buChar char="••"/>
          </a:pPr>
          <a:r>
            <a:rPr lang="fa-IR" sz="3400" kern="1200" dirty="0" smtClean="0">
              <a:cs typeface="B Zar" pitchFamily="2" charset="-78"/>
            </a:rPr>
            <a:t>گرایش به بازار سرمایه غالب است.</a:t>
          </a:r>
          <a:endParaRPr lang="en-US" sz="3400" kern="1200" dirty="0">
            <a:cs typeface="B Zar" pitchFamily="2" charset="-78"/>
          </a:endParaRPr>
        </a:p>
      </dsp:txBody>
      <dsp:txXfrm>
        <a:off x="0" y="2827252"/>
        <a:ext cx="7772400" cy="1606500"/>
      </dsp:txXfrm>
    </dsp:sp>
    <dsp:sp modelId="{EE3DD16D-522E-43B0-A3BD-9D170956AD7A}">
      <dsp:nvSpPr>
        <dsp:cNvPr id="0" name=""/>
        <dsp:cNvSpPr/>
      </dsp:nvSpPr>
      <dsp:spPr>
        <a:xfrm>
          <a:off x="388620" y="2325412"/>
          <a:ext cx="5440680" cy="100368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511300" rtl="1">
            <a:lnSpc>
              <a:spcPct val="90000"/>
            </a:lnSpc>
            <a:spcBef>
              <a:spcPct val="0"/>
            </a:spcBef>
            <a:spcAft>
              <a:spcPct val="35000"/>
            </a:spcAft>
          </a:pPr>
          <a:r>
            <a:rPr lang="fa-IR" sz="3400" kern="1200" dirty="0" smtClean="0">
              <a:cs typeface="B Titr" pitchFamily="2" charset="-78"/>
            </a:rPr>
            <a:t>بازار‌پایه</a:t>
          </a:r>
          <a:endParaRPr lang="en-US" sz="3400" kern="1200" dirty="0">
            <a:cs typeface="B Titr" pitchFamily="2" charset="-78"/>
          </a:endParaRPr>
        </a:p>
      </dsp:txBody>
      <dsp:txXfrm>
        <a:off x="388620" y="2325412"/>
        <a:ext cx="5440680" cy="100368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7D10FD-FD9C-4384-A9F6-EC3C99BED992}">
      <dsp:nvSpPr>
        <dsp:cNvPr id="0" name=""/>
        <dsp:cNvSpPr/>
      </dsp:nvSpPr>
      <dsp:spPr>
        <a:xfrm>
          <a:off x="0" y="400577"/>
          <a:ext cx="8229600" cy="45643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تأمین مالی از طریق حق مالی نسبت به بدهی اهمیت دارد.</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شرکت‌ها به‌طرز مشخص‌تری بر اساس رأی اکثریت سهامداران کنترل می‌شوند تا بر اساس نفوذ اقلیت مدیران</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بازاهای مالی توسعه یافته‌ترند و رقابت شدیدتری در صنعت مالی به چشم می‌خورد.</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سرمایه‌گذاران نهادی بخش مهم‌تری از نظام مالی را تشکیل می‌دهند.</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قوانین و مقررات مالی آزادی عمل بیشتری به بازیگران بازارهای مالی می‌دهد.</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روابط بازیگران بازار تا حد بیشتری بر پایۀ اعتماد متقابل است.</a:t>
          </a:r>
          <a:endParaRPr lang="en-US" sz="2300" kern="1200" dirty="0">
            <a:cs typeface="B Zar" pitchFamily="2" charset="-78"/>
          </a:endParaRPr>
        </a:p>
      </dsp:txBody>
      <dsp:txXfrm>
        <a:off x="0" y="400577"/>
        <a:ext cx="8229600" cy="4564350"/>
      </dsp:txXfrm>
    </dsp:sp>
    <dsp:sp modelId="{3F7BD8B4-B23B-4B86-A456-8A1D03B44C7C}">
      <dsp:nvSpPr>
        <dsp:cNvPr id="0" name=""/>
        <dsp:cNvSpPr/>
      </dsp:nvSpPr>
      <dsp:spPr>
        <a:xfrm>
          <a:off x="411480" y="61097"/>
          <a:ext cx="5760720"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Low" defTabSz="1022350" rtl="1">
            <a:lnSpc>
              <a:spcPct val="90000"/>
            </a:lnSpc>
            <a:spcBef>
              <a:spcPct val="0"/>
            </a:spcBef>
            <a:spcAft>
              <a:spcPct val="35000"/>
            </a:spcAft>
          </a:pPr>
          <a:r>
            <a:rPr lang="fa-IR" sz="2300" kern="1200" dirty="0" smtClean="0">
              <a:cs typeface="B Titr" pitchFamily="2" charset="-78"/>
            </a:rPr>
            <a:t>در سیستم‌های مالی بازارپایه نسبت به بانک‌‌پایه:</a:t>
          </a:r>
          <a:endParaRPr lang="en-US" sz="2300" kern="1200" dirty="0">
            <a:cs typeface="B Titr" pitchFamily="2" charset="-78"/>
          </a:endParaRPr>
        </a:p>
      </dsp:txBody>
      <dsp:txXfrm>
        <a:off x="411480" y="61097"/>
        <a:ext cx="5760720" cy="67896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9/9/2012</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xmlns="" val="189137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xmlns="" val="337052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37</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9/9/2012</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9/9/2012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9/9/2012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9/9/2012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9/9/2012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9/9/2012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9/9/2012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9/9/2012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9/9/2012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9/9/2012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9/9/2012</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9/9/2012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9/9/2012</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9/9/2012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9/9/2012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9/9/2012</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بسم‌الله الرحمن الرحیم</a:t>
            </a:r>
            <a:endParaRPr lang="fa-IR" sz="4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حرکت از بازار پول به بازار سرمایه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بانک‌پایگی</a:t>
            </a:r>
            <a:r>
              <a:rPr lang="en-US" sz="3600" dirty="0" smtClean="0"/>
              <a:t/>
            </a:r>
            <a:br>
              <a:rPr lang="en-US" sz="3600" dirty="0" smtClean="0"/>
            </a:br>
            <a: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بازار</a:t>
            </a:r>
            <a:r>
              <a:rPr lang="fa-IR" sz="3600" dirty="0" smtClean="0"/>
              <a:t> </a:t>
            </a:r>
            <a: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پایگی</a:t>
            </a:r>
            <a:b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رشد اقتصادی</a:t>
            </a:r>
            <a:r>
              <a:rPr lang="en-US" sz="3600" dirty="0" smtClean="0"/>
              <a:t/>
            </a:r>
            <a:br>
              <a:rPr lang="en-US" sz="3600" dirty="0" smtClean="0"/>
            </a:br>
            <a:endParaRPr lang="en-US" sz="36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نظریۀ معماری نظام مالی</a:t>
            </a:r>
            <a:endParaRPr lang="en-US"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382000" cy="533400"/>
          </a:xfrm>
        </p:spPr>
        <p:txBody>
          <a:bodyPr/>
          <a:lstStyle/>
          <a:p>
            <a:r>
              <a:rPr lang="fa-IR" sz="3600" dirty="0" smtClean="0"/>
              <a:t>گرایش </a:t>
            </a:r>
            <a:r>
              <a:rPr lang="fa-IR" sz="3600" dirty="0"/>
              <a:t>به بازار پول یا </a:t>
            </a:r>
            <a:r>
              <a:rPr lang="fa-IR" sz="3600" dirty="0" smtClean="0"/>
              <a:t>سرمایه</a:t>
            </a:r>
            <a:endParaRPr lang="en-US" sz="3600"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4">
                                            <p:graphicEl>
                                              <a:dgm id="{C8F9C9E3-65C8-4A74-A316-936FB657C263}"/>
                                            </p:graphicEl>
                                          </p:spTgt>
                                        </p:tgtEl>
                                        <p:attrNameLst>
                                          <p:attrName>style.visibility</p:attrName>
                                        </p:attrNameLst>
                                      </p:cBhvr>
                                      <p:to>
                                        <p:strVal val="visible"/>
                                      </p:to>
                                    </p:set>
                                    <p:animEffect transition="in" filter="fade">
                                      <p:cBhvr>
                                        <p:cTn id="7" dur="1000"/>
                                        <p:tgtEl>
                                          <p:spTgt spid="4">
                                            <p:graphicEl>
                                              <a:dgm id="{C8F9C9E3-65C8-4A74-A316-936FB657C263}"/>
                                            </p:graphicEl>
                                          </p:spTgt>
                                        </p:tgtEl>
                                      </p:cBhvr>
                                    </p:animEffect>
                                    <p:anim calcmode="lin" valueType="num">
                                      <p:cBhvr>
                                        <p:cTn id="8" dur="1000" fill="hold"/>
                                        <p:tgtEl>
                                          <p:spTgt spid="4">
                                            <p:graphicEl>
                                              <a:dgm id="{C8F9C9E3-65C8-4A74-A316-936FB657C263}"/>
                                            </p:graphicEl>
                                          </p:spTgt>
                                        </p:tgtEl>
                                        <p:attrNameLst>
                                          <p:attrName>ppt_x</p:attrName>
                                        </p:attrNameLst>
                                      </p:cBhvr>
                                      <p:tavLst>
                                        <p:tav tm="0">
                                          <p:val>
                                            <p:strVal val="#ppt_x"/>
                                          </p:val>
                                        </p:tav>
                                        <p:tav tm="100000">
                                          <p:val>
                                            <p:strVal val="#ppt_x"/>
                                          </p:val>
                                        </p:tav>
                                      </p:tavLst>
                                    </p:anim>
                                    <p:anim calcmode="lin" valueType="num">
                                      <p:cBhvr>
                                        <p:cTn id="9" dur="900" decel="100000" fill="hold"/>
                                        <p:tgtEl>
                                          <p:spTgt spid="4">
                                            <p:graphicEl>
                                              <a:dgm id="{C8F9C9E3-65C8-4A74-A316-936FB657C263}"/>
                                            </p:graphic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graphicEl>
                                              <a:dgm id="{C8F9C9E3-65C8-4A74-A316-936FB657C263}"/>
                                            </p:graphic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4">
                                            <p:graphicEl>
                                              <a:dgm id="{EE3DD16D-522E-43B0-A3BD-9D170956AD7A}"/>
                                            </p:graphicEl>
                                          </p:spTgt>
                                        </p:tgtEl>
                                        <p:attrNameLst>
                                          <p:attrName>style.visibility</p:attrName>
                                        </p:attrNameLst>
                                      </p:cBhvr>
                                      <p:to>
                                        <p:strVal val="visible"/>
                                      </p:to>
                                    </p:set>
                                    <p:animEffect transition="in" filter="fade">
                                      <p:cBhvr>
                                        <p:cTn id="14" dur="1000"/>
                                        <p:tgtEl>
                                          <p:spTgt spid="4">
                                            <p:graphicEl>
                                              <a:dgm id="{EE3DD16D-522E-43B0-A3BD-9D170956AD7A}"/>
                                            </p:graphicEl>
                                          </p:spTgt>
                                        </p:tgtEl>
                                      </p:cBhvr>
                                    </p:animEffect>
                                    <p:anim calcmode="lin" valueType="num">
                                      <p:cBhvr>
                                        <p:cTn id="15" dur="1000" fill="hold"/>
                                        <p:tgtEl>
                                          <p:spTgt spid="4">
                                            <p:graphicEl>
                                              <a:dgm id="{EE3DD16D-522E-43B0-A3BD-9D170956AD7A}"/>
                                            </p:graphicEl>
                                          </p:spTgt>
                                        </p:tgtEl>
                                        <p:attrNameLst>
                                          <p:attrName>ppt_x</p:attrName>
                                        </p:attrNameLst>
                                      </p:cBhvr>
                                      <p:tavLst>
                                        <p:tav tm="0">
                                          <p:val>
                                            <p:strVal val="#ppt_x"/>
                                          </p:val>
                                        </p:tav>
                                        <p:tav tm="100000">
                                          <p:val>
                                            <p:strVal val="#ppt_x"/>
                                          </p:val>
                                        </p:tav>
                                      </p:tavLst>
                                    </p:anim>
                                    <p:anim calcmode="lin" valueType="num">
                                      <p:cBhvr>
                                        <p:cTn id="16" dur="900" decel="100000" fill="hold"/>
                                        <p:tgtEl>
                                          <p:spTgt spid="4">
                                            <p:graphicEl>
                                              <a:dgm id="{EE3DD16D-522E-43B0-A3BD-9D170956AD7A}"/>
                                            </p:graphic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
                                            <p:graphicEl>
                                              <a:dgm id="{EE3DD16D-522E-43B0-A3BD-9D170956AD7A}"/>
                                            </p:graphic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4">
                                            <p:graphicEl>
                                              <a:dgm id="{3D65BB62-9B77-4B3C-9396-B22467C31999}"/>
                                            </p:graphicEl>
                                          </p:spTgt>
                                        </p:tgtEl>
                                        <p:attrNameLst>
                                          <p:attrName>style.visibility</p:attrName>
                                        </p:attrNameLst>
                                      </p:cBhvr>
                                      <p:to>
                                        <p:strVal val="visible"/>
                                      </p:to>
                                    </p:set>
                                    <p:animEffect transition="in" filter="fade">
                                      <p:cBhvr>
                                        <p:cTn id="21" dur="1000"/>
                                        <p:tgtEl>
                                          <p:spTgt spid="4">
                                            <p:graphicEl>
                                              <a:dgm id="{3D65BB62-9B77-4B3C-9396-B22467C31999}"/>
                                            </p:graphicEl>
                                          </p:spTgt>
                                        </p:tgtEl>
                                      </p:cBhvr>
                                    </p:animEffect>
                                    <p:anim calcmode="lin" valueType="num">
                                      <p:cBhvr>
                                        <p:cTn id="22" dur="1000" fill="hold"/>
                                        <p:tgtEl>
                                          <p:spTgt spid="4">
                                            <p:graphicEl>
                                              <a:dgm id="{3D65BB62-9B77-4B3C-9396-B22467C31999}"/>
                                            </p:graphicEl>
                                          </p:spTgt>
                                        </p:tgtEl>
                                        <p:attrNameLst>
                                          <p:attrName>ppt_x</p:attrName>
                                        </p:attrNameLst>
                                      </p:cBhvr>
                                      <p:tavLst>
                                        <p:tav tm="0">
                                          <p:val>
                                            <p:strVal val="#ppt_x"/>
                                          </p:val>
                                        </p:tav>
                                        <p:tav tm="100000">
                                          <p:val>
                                            <p:strVal val="#ppt_x"/>
                                          </p:val>
                                        </p:tav>
                                      </p:tavLst>
                                    </p:anim>
                                    <p:anim calcmode="lin" valueType="num">
                                      <p:cBhvr>
                                        <p:cTn id="23" dur="900" decel="100000" fill="hold"/>
                                        <p:tgtEl>
                                          <p:spTgt spid="4">
                                            <p:graphicEl>
                                              <a:dgm id="{3D65BB62-9B77-4B3C-9396-B22467C31999}"/>
                                            </p:graphic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graphicEl>
                                              <a:dgm id="{3D65BB62-9B77-4B3C-9396-B22467C31999}"/>
                                            </p:graphicEl>
                                          </p:spTgt>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4">
                                            <p:graphicEl>
                                              <a:dgm id="{7DDDE0B1-3674-426F-AF19-88FC2C258906}"/>
                                            </p:graphicEl>
                                          </p:spTgt>
                                        </p:tgtEl>
                                        <p:attrNameLst>
                                          <p:attrName>style.visibility</p:attrName>
                                        </p:attrNameLst>
                                      </p:cBhvr>
                                      <p:to>
                                        <p:strVal val="visible"/>
                                      </p:to>
                                    </p:set>
                                    <p:animEffect transition="in" filter="fade">
                                      <p:cBhvr>
                                        <p:cTn id="28" dur="1000"/>
                                        <p:tgtEl>
                                          <p:spTgt spid="4">
                                            <p:graphicEl>
                                              <a:dgm id="{7DDDE0B1-3674-426F-AF19-88FC2C258906}"/>
                                            </p:graphicEl>
                                          </p:spTgt>
                                        </p:tgtEl>
                                      </p:cBhvr>
                                    </p:animEffect>
                                    <p:anim calcmode="lin" valueType="num">
                                      <p:cBhvr>
                                        <p:cTn id="29" dur="1000" fill="hold"/>
                                        <p:tgtEl>
                                          <p:spTgt spid="4">
                                            <p:graphicEl>
                                              <a:dgm id="{7DDDE0B1-3674-426F-AF19-88FC2C258906}"/>
                                            </p:graphicEl>
                                          </p:spTgt>
                                        </p:tgtEl>
                                        <p:attrNameLst>
                                          <p:attrName>ppt_x</p:attrName>
                                        </p:attrNameLst>
                                      </p:cBhvr>
                                      <p:tavLst>
                                        <p:tav tm="0">
                                          <p:val>
                                            <p:strVal val="#ppt_x"/>
                                          </p:val>
                                        </p:tav>
                                        <p:tav tm="100000">
                                          <p:val>
                                            <p:strVal val="#ppt_x"/>
                                          </p:val>
                                        </p:tav>
                                      </p:tavLst>
                                    </p:anim>
                                    <p:anim calcmode="lin" valueType="num">
                                      <p:cBhvr>
                                        <p:cTn id="30" dur="900" decel="100000" fill="hold"/>
                                        <p:tgtEl>
                                          <p:spTgt spid="4">
                                            <p:graphicEl>
                                              <a:dgm id="{7DDDE0B1-3674-426F-AF19-88FC2C258906}"/>
                                            </p:graphic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4">
                                            <p:graphicEl>
                                              <a:dgm id="{7DDDE0B1-3674-426F-AF19-88FC2C258906}"/>
                                            </p:graphic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تفاوت‌های سیستم‌های مالی بازارپایه و بانک‌پایه</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جریان غالب </a:t>
            </a:r>
            <a:endParaRPr lang="en-US" dirty="0"/>
          </a:p>
        </p:txBody>
      </p:sp>
      <p:graphicFrame>
        <p:nvGraphicFramePr>
          <p:cNvPr id="4" name="Content Placeholder 3"/>
          <p:cNvGraphicFramePr>
            <a:graphicFrameLocks noGrp="1"/>
          </p:cNvGraphicFramePr>
          <p:nvPr>
            <p:ph idx="1"/>
          </p:nvPr>
        </p:nvGraphicFramePr>
        <p:xfrm>
          <a:off x="685800" y="14001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graphicEl>
                                              <a:dgm id="{54A30E7E-2439-48B2-9693-CA1C8390D454}"/>
                                            </p:graphicEl>
                                          </p:spTgt>
                                        </p:tgtEl>
                                        <p:attrNameLst>
                                          <p:attrName>style.visibility</p:attrName>
                                        </p:attrNameLst>
                                      </p:cBhvr>
                                      <p:to>
                                        <p:strVal val="visible"/>
                                      </p:to>
                                    </p:set>
                                    <p:anim calcmode="lin" valueType="num">
                                      <p:cBhvr>
                                        <p:cTn id="7" dur="500" decel="50000" fill="hold">
                                          <p:stCondLst>
                                            <p:cond delay="0"/>
                                          </p:stCondLst>
                                        </p:cTn>
                                        <p:tgtEl>
                                          <p:spTgt spid="4">
                                            <p:graphicEl>
                                              <a:dgm id="{54A30E7E-2439-48B2-9693-CA1C8390D454}"/>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graphicEl>
                                              <a:dgm id="{54A30E7E-2439-48B2-9693-CA1C8390D454}"/>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graphicEl>
                                              <a:dgm id="{54A30E7E-2439-48B2-9693-CA1C8390D454}"/>
                                            </p:graphicEl>
                                          </p:spTgt>
                                        </p:tgtEl>
                                        <p:attrNameLst>
                                          <p:attrName>ppt_w</p:attrName>
                                        </p:attrNameLst>
                                      </p:cBhvr>
                                      <p:tavLst>
                                        <p:tav tm="0">
                                          <p:val>
                                            <p:strVal val="#ppt_w*.05"/>
                                          </p:val>
                                        </p:tav>
                                        <p:tav tm="100000">
                                          <p:val>
                                            <p:strVal val="#ppt_w"/>
                                          </p:val>
                                        </p:tav>
                                      </p:tavLst>
                                    </p:anim>
                                    <p:anim calcmode="lin" valueType="num">
                                      <p:cBhvr>
                                        <p:cTn id="10" dur="1000" fill="hold"/>
                                        <p:tgtEl>
                                          <p:spTgt spid="4">
                                            <p:graphicEl>
                                              <a:dgm id="{54A30E7E-2439-48B2-9693-CA1C8390D454}"/>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graphicEl>
                                              <a:dgm id="{54A30E7E-2439-48B2-9693-CA1C8390D454}"/>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graphicEl>
                                              <a:dgm id="{54A30E7E-2439-48B2-9693-CA1C8390D454}"/>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graphicEl>
                                              <a:dgm id="{54A30E7E-2439-48B2-9693-CA1C8390D454}"/>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graphicEl>
                                              <a:dgm id="{54A30E7E-2439-48B2-9693-CA1C8390D454}"/>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graphicEl>
                                              <a:dgm id="{BD0A5D74-2803-472E-9C65-0ED4AD4A6943}"/>
                                            </p:graphicEl>
                                          </p:spTgt>
                                        </p:tgtEl>
                                        <p:attrNameLst>
                                          <p:attrName>style.visibility</p:attrName>
                                        </p:attrNameLst>
                                      </p:cBhvr>
                                      <p:to>
                                        <p:strVal val="visible"/>
                                      </p:to>
                                    </p:set>
                                    <p:anim calcmode="lin" valueType="num">
                                      <p:cBhvr>
                                        <p:cTn id="19" dur="500" decel="50000" fill="hold">
                                          <p:stCondLst>
                                            <p:cond delay="0"/>
                                          </p:stCondLst>
                                        </p:cTn>
                                        <p:tgtEl>
                                          <p:spTgt spid="4">
                                            <p:graphicEl>
                                              <a:dgm id="{BD0A5D74-2803-472E-9C65-0ED4AD4A6943}"/>
                                            </p:graphic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graphicEl>
                                              <a:dgm id="{BD0A5D74-2803-472E-9C65-0ED4AD4A6943}"/>
                                            </p:graphic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graphicEl>
                                              <a:dgm id="{BD0A5D74-2803-472E-9C65-0ED4AD4A6943}"/>
                                            </p:graphicEl>
                                          </p:spTgt>
                                        </p:tgtEl>
                                        <p:attrNameLst>
                                          <p:attrName>ppt_w</p:attrName>
                                        </p:attrNameLst>
                                      </p:cBhvr>
                                      <p:tavLst>
                                        <p:tav tm="0">
                                          <p:val>
                                            <p:strVal val="#ppt_w*.05"/>
                                          </p:val>
                                        </p:tav>
                                        <p:tav tm="100000">
                                          <p:val>
                                            <p:strVal val="#ppt_w"/>
                                          </p:val>
                                        </p:tav>
                                      </p:tavLst>
                                    </p:anim>
                                    <p:anim calcmode="lin" valueType="num">
                                      <p:cBhvr>
                                        <p:cTn id="22" dur="1000" fill="hold"/>
                                        <p:tgtEl>
                                          <p:spTgt spid="4">
                                            <p:graphicEl>
                                              <a:dgm id="{BD0A5D74-2803-472E-9C65-0ED4AD4A6943}"/>
                                            </p:graphic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graphicEl>
                                              <a:dgm id="{BD0A5D74-2803-472E-9C65-0ED4AD4A6943}"/>
                                            </p:graphic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graphicEl>
                                              <a:dgm id="{BD0A5D74-2803-472E-9C65-0ED4AD4A6943}"/>
                                            </p:graphic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graphicEl>
                                              <a:dgm id="{BD0A5D74-2803-472E-9C65-0ED4AD4A6943}"/>
                                            </p:graphic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graphicEl>
                                              <a:dgm id="{BD0A5D74-2803-472E-9C65-0ED4AD4A6943}"/>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4">
                                            <p:graphicEl>
                                              <a:dgm id="{BE1CD74C-D9D1-4581-950E-CA5D84B3462D}"/>
                                            </p:graphicEl>
                                          </p:spTgt>
                                        </p:tgtEl>
                                        <p:attrNameLst>
                                          <p:attrName>style.visibility</p:attrName>
                                        </p:attrNameLst>
                                      </p:cBhvr>
                                      <p:to>
                                        <p:strVal val="visible"/>
                                      </p:to>
                                    </p:set>
                                    <p:anim calcmode="lin" valueType="num">
                                      <p:cBhvr>
                                        <p:cTn id="31" dur="500" decel="50000" fill="hold">
                                          <p:stCondLst>
                                            <p:cond delay="0"/>
                                          </p:stCondLst>
                                        </p:cTn>
                                        <p:tgtEl>
                                          <p:spTgt spid="4">
                                            <p:graphicEl>
                                              <a:dgm id="{BE1CD74C-D9D1-4581-950E-CA5D84B3462D}"/>
                                            </p:graphic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
                                            <p:graphicEl>
                                              <a:dgm id="{BE1CD74C-D9D1-4581-950E-CA5D84B3462D}"/>
                                            </p:graphic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
                                            <p:graphicEl>
                                              <a:dgm id="{BE1CD74C-D9D1-4581-950E-CA5D84B3462D}"/>
                                            </p:graphicEl>
                                          </p:spTgt>
                                        </p:tgtEl>
                                        <p:attrNameLst>
                                          <p:attrName>ppt_w</p:attrName>
                                        </p:attrNameLst>
                                      </p:cBhvr>
                                      <p:tavLst>
                                        <p:tav tm="0">
                                          <p:val>
                                            <p:strVal val="#ppt_w*.05"/>
                                          </p:val>
                                        </p:tav>
                                        <p:tav tm="100000">
                                          <p:val>
                                            <p:strVal val="#ppt_w"/>
                                          </p:val>
                                        </p:tav>
                                      </p:tavLst>
                                    </p:anim>
                                    <p:anim calcmode="lin" valueType="num">
                                      <p:cBhvr>
                                        <p:cTn id="34" dur="1000" fill="hold"/>
                                        <p:tgtEl>
                                          <p:spTgt spid="4">
                                            <p:graphicEl>
                                              <a:dgm id="{BE1CD74C-D9D1-4581-950E-CA5D84B3462D}"/>
                                            </p:graphic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
                                            <p:graphicEl>
                                              <a:dgm id="{BE1CD74C-D9D1-4581-950E-CA5D84B3462D}"/>
                                            </p:graphic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
                                            <p:graphicEl>
                                              <a:dgm id="{BE1CD74C-D9D1-4581-950E-CA5D84B3462D}"/>
                                            </p:graphic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
                                            <p:graphicEl>
                                              <a:dgm id="{BE1CD74C-D9D1-4581-950E-CA5D84B3462D}"/>
                                            </p:graphic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
                                            <p:graphicEl>
                                              <a:dgm id="{BE1CD74C-D9D1-4581-950E-CA5D84B3462D}"/>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4">
                                            <p:graphicEl>
                                              <a:dgm id="{DA675471-B7EB-42AA-BEC1-30585AA8D16C}"/>
                                            </p:graphicEl>
                                          </p:spTgt>
                                        </p:tgtEl>
                                        <p:attrNameLst>
                                          <p:attrName>style.visibility</p:attrName>
                                        </p:attrNameLst>
                                      </p:cBhvr>
                                      <p:to>
                                        <p:strVal val="visible"/>
                                      </p:to>
                                    </p:set>
                                    <p:anim calcmode="lin" valueType="num">
                                      <p:cBhvr>
                                        <p:cTn id="43" dur="500" decel="50000" fill="hold">
                                          <p:stCondLst>
                                            <p:cond delay="0"/>
                                          </p:stCondLst>
                                        </p:cTn>
                                        <p:tgtEl>
                                          <p:spTgt spid="4">
                                            <p:graphicEl>
                                              <a:dgm id="{DA675471-B7EB-42AA-BEC1-30585AA8D16C}"/>
                                            </p:graphic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4">
                                            <p:graphicEl>
                                              <a:dgm id="{DA675471-B7EB-42AA-BEC1-30585AA8D16C}"/>
                                            </p:graphic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4">
                                            <p:graphicEl>
                                              <a:dgm id="{DA675471-B7EB-42AA-BEC1-30585AA8D16C}"/>
                                            </p:graphicEl>
                                          </p:spTgt>
                                        </p:tgtEl>
                                        <p:attrNameLst>
                                          <p:attrName>ppt_w</p:attrName>
                                        </p:attrNameLst>
                                      </p:cBhvr>
                                      <p:tavLst>
                                        <p:tav tm="0">
                                          <p:val>
                                            <p:strVal val="#ppt_w*.05"/>
                                          </p:val>
                                        </p:tav>
                                        <p:tav tm="100000">
                                          <p:val>
                                            <p:strVal val="#ppt_w"/>
                                          </p:val>
                                        </p:tav>
                                      </p:tavLst>
                                    </p:anim>
                                    <p:anim calcmode="lin" valueType="num">
                                      <p:cBhvr>
                                        <p:cTn id="46" dur="1000" fill="hold"/>
                                        <p:tgtEl>
                                          <p:spTgt spid="4">
                                            <p:graphicEl>
                                              <a:dgm id="{DA675471-B7EB-42AA-BEC1-30585AA8D16C}"/>
                                            </p:graphic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4">
                                            <p:graphicEl>
                                              <a:dgm id="{DA675471-B7EB-42AA-BEC1-30585AA8D16C}"/>
                                            </p:graphic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4">
                                            <p:graphicEl>
                                              <a:dgm id="{DA675471-B7EB-42AA-BEC1-30585AA8D16C}"/>
                                            </p:graphic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4">
                                            <p:graphicEl>
                                              <a:dgm id="{DA675471-B7EB-42AA-BEC1-30585AA8D16C}"/>
                                            </p:graphic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4">
                                            <p:graphicEl>
                                              <a:dgm id="{DA675471-B7EB-42AA-BEC1-30585AA8D16C}"/>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4">
                                            <p:graphicEl>
                                              <a:dgm id="{C94BA1FD-6003-41EF-B1A0-333850EA8FD0}"/>
                                            </p:graphicEl>
                                          </p:spTgt>
                                        </p:tgtEl>
                                        <p:attrNameLst>
                                          <p:attrName>style.visibility</p:attrName>
                                        </p:attrNameLst>
                                      </p:cBhvr>
                                      <p:to>
                                        <p:strVal val="visible"/>
                                      </p:to>
                                    </p:set>
                                    <p:anim calcmode="lin" valueType="num">
                                      <p:cBhvr>
                                        <p:cTn id="55" dur="500" decel="50000" fill="hold">
                                          <p:stCondLst>
                                            <p:cond delay="0"/>
                                          </p:stCondLst>
                                        </p:cTn>
                                        <p:tgtEl>
                                          <p:spTgt spid="4">
                                            <p:graphicEl>
                                              <a:dgm id="{C94BA1FD-6003-41EF-B1A0-333850EA8FD0}"/>
                                            </p:graphic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4">
                                            <p:graphicEl>
                                              <a:dgm id="{C94BA1FD-6003-41EF-B1A0-333850EA8FD0}"/>
                                            </p:graphic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4">
                                            <p:graphicEl>
                                              <a:dgm id="{C94BA1FD-6003-41EF-B1A0-333850EA8FD0}"/>
                                            </p:graphicEl>
                                          </p:spTgt>
                                        </p:tgtEl>
                                        <p:attrNameLst>
                                          <p:attrName>ppt_w</p:attrName>
                                        </p:attrNameLst>
                                      </p:cBhvr>
                                      <p:tavLst>
                                        <p:tav tm="0">
                                          <p:val>
                                            <p:strVal val="#ppt_w*.05"/>
                                          </p:val>
                                        </p:tav>
                                        <p:tav tm="100000">
                                          <p:val>
                                            <p:strVal val="#ppt_w"/>
                                          </p:val>
                                        </p:tav>
                                      </p:tavLst>
                                    </p:anim>
                                    <p:anim calcmode="lin" valueType="num">
                                      <p:cBhvr>
                                        <p:cTn id="58" dur="1000" fill="hold"/>
                                        <p:tgtEl>
                                          <p:spTgt spid="4">
                                            <p:graphicEl>
                                              <a:dgm id="{C94BA1FD-6003-41EF-B1A0-333850EA8FD0}"/>
                                            </p:graphic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4">
                                            <p:graphicEl>
                                              <a:dgm id="{C94BA1FD-6003-41EF-B1A0-333850EA8FD0}"/>
                                            </p:graphic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4">
                                            <p:graphicEl>
                                              <a:dgm id="{C94BA1FD-6003-41EF-B1A0-333850EA8FD0}"/>
                                            </p:graphic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4">
                                            <p:graphicEl>
                                              <a:dgm id="{C94BA1FD-6003-41EF-B1A0-333850EA8FD0}"/>
                                            </p:graphic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4">
                                            <p:graphicEl>
                                              <a:dgm id="{C94BA1FD-6003-41EF-B1A0-333850EA8FD0}"/>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4">
                                            <p:graphicEl>
                                              <a:dgm id="{B460DA71-A361-43AE-937B-9A3D32A75070}"/>
                                            </p:graphicEl>
                                          </p:spTgt>
                                        </p:tgtEl>
                                        <p:attrNameLst>
                                          <p:attrName>style.visibility</p:attrName>
                                        </p:attrNameLst>
                                      </p:cBhvr>
                                      <p:to>
                                        <p:strVal val="visible"/>
                                      </p:to>
                                    </p:set>
                                    <p:anim calcmode="lin" valueType="num">
                                      <p:cBhvr>
                                        <p:cTn id="67" dur="500" decel="50000" fill="hold">
                                          <p:stCondLst>
                                            <p:cond delay="0"/>
                                          </p:stCondLst>
                                        </p:cTn>
                                        <p:tgtEl>
                                          <p:spTgt spid="4">
                                            <p:graphicEl>
                                              <a:dgm id="{B460DA71-A361-43AE-937B-9A3D32A75070}"/>
                                            </p:graphic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4">
                                            <p:graphicEl>
                                              <a:dgm id="{B460DA71-A361-43AE-937B-9A3D32A75070}"/>
                                            </p:graphic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4">
                                            <p:graphicEl>
                                              <a:dgm id="{B460DA71-A361-43AE-937B-9A3D32A75070}"/>
                                            </p:graphicEl>
                                          </p:spTgt>
                                        </p:tgtEl>
                                        <p:attrNameLst>
                                          <p:attrName>ppt_w</p:attrName>
                                        </p:attrNameLst>
                                      </p:cBhvr>
                                      <p:tavLst>
                                        <p:tav tm="0">
                                          <p:val>
                                            <p:strVal val="#ppt_w*.05"/>
                                          </p:val>
                                        </p:tav>
                                        <p:tav tm="100000">
                                          <p:val>
                                            <p:strVal val="#ppt_w"/>
                                          </p:val>
                                        </p:tav>
                                      </p:tavLst>
                                    </p:anim>
                                    <p:anim calcmode="lin" valueType="num">
                                      <p:cBhvr>
                                        <p:cTn id="70" dur="1000" fill="hold"/>
                                        <p:tgtEl>
                                          <p:spTgt spid="4">
                                            <p:graphicEl>
                                              <a:dgm id="{B460DA71-A361-43AE-937B-9A3D32A75070}"/>
                                            </p:graphic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4">
                                            <p:graphicEl>
                                              <a:dgm id="{B460DA71-A361-43AE-937B-9A3D32A75070}"/>
                                            </p:graphic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4">
                                            <p:graphicEl>
                                              <a:dgm id="{B460DA71-A361-43AE-937B-9A3D32A75070}"/>
                                            </p:graphic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4">
                                            <p:graphicEl>
                                              <a:dgm id="{B460DA71-A361-43AE-937B-9A3D32A75070}"/>
                                            </p:graphic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4">
                                            <p:graphicEl>
                                              <a:dgm id="{B460DA71-A361-43AE-937B-9A3D32A7507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طرح موضوع</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5">
                                            <p:graphicEl>
                                              <a:dgm id="{05340D2D-9EA5-462D-8015-73E07C8463D7}"/>
                                            </p:graphicEl>
                                          </p:spTgt>
                                        </p:tgtEl>
                                        <p:attrNameLst>
                                          <p:attrName>style.visibility</p:attrName>
                                        </p:attrNameLst>
                                      </p:cBhvr>
                                      <p:to>
                                        <p:strVal val="visible"/>
                                      </p:to>
                                    </p:set>
                                    <p:animEffect transition="in" filter="fade">
                                      <p:cBhvr>
                                        <p:cTn id="7" dur="770" decel="100000"/>
                                        <p:tgtEl>
                                          <p:spTgt spid="5">
                                            <p:graphicEl>
                                              <a:dgm id="{05340D2D-9EA5-462D-8015-73E07C8463D7}"/>
                                            </p:graphicEl>
                                          </p:spTgt>
                                        </p:tgtEl>
                                      </p:cBhvr>
                                    </p:animEffect>
                                    <p:animScale>
                                      <p:cBhvr>
                                        <p:cTn id="8" dur="770" decel="100000"/>
                                        <p:tgtEl>
                                          <p:spTgt spid="5">
                                            <p:graphicEl>
                                              <a:dgm id="{05340D2D-9EA5-462D-8015-73E07C8463D7}"/>
                                            </p:graphicEl>
                                          </p:spTgt>
                                        </p:tgtEl>
                                      </p:cBhvr>
                                      <p:from x="10000" y="10000"/>
                                      <p:to x="200000" y="450000"/>
                                    </p:animScale>
                                    <p:animScale>
                                      <p:cBhvr>
                                        <p:cTn id="9" dur="1230" accel="100000" fill="hold">
                                          <p:stCondLst>
                                            <p:cond delay="770"/>
                                          </p:stCondLst>
                                        </p:cTn>
                                        <p:tgtEl>
                                          <p:spTgt spid="5">
                                            <p:graphicEl>
                                              <a:dgm id="{05340D2D-9EA5-462D-8015-73E07C8463D7}"/>
                                            </p:graphicEl>
                                          </p:spTgt>
                                        </p:tgtEl>
                                      </p:cBhvr>
                                      <p:from x="200000" y="450000"/>
                                      <p:to x="100000" y="100000"/>
                                    </p:animScale>
                                    <p:set>
                                      <p:cBhvr>
                                        <p:cTn id="10" dur="770" fill="hold"/>
                                        <p:tgtEl>
                                          <p:spTgt spid="5">
                                            <p:graphicEl>
                                              <a:dgm id="{05340D2D-9EA5-462D-8015-73E07C8463D7}"/>
                                            </p:graphicEl>
                                          </p:spTgt>
                                        </p:tgtEl>
                                        <p:attrNameLst>
                                          <p:attrName>ppt_x</p:attrName>
                                        </p:attrNameLst>
                                      </p:cBhvr>
                                      <p:to>
                                        <p:strVal val="(0.5)"/>
                                      </p:to>
                                    </p:set>
                                    <p:anim from="(0.5)" to="(#ppt_x)" calcmode="lin" valueType="num">
                                      <p:cBhvr>
                                        <p:cTn id="11" dur="1230" accel="100000" fill="hold">
                                          <p:stCondLst>
                                            <p:cond delay="770"/>
                                          </p:stCondLst>
                                        </p:cTn>
                                        <p:tgtEl>
                                          <p:spTgt spid="5">
                                            <p:graphicEl>
                                              <a:dgm id="{05340D2D-9EA5-462D-8015-73E07C8463D7}"/>
                                            </p:graphicEl>
                                          </p:spTgt>
                                        </p:tgtEl>
                                        <p:attrNameLst>
                                          <p:attrName>ppt_x</p:attrName>
                                        </p:attrNameLst>
                                      </p:cBhvr>
                                    </p:anim>
                                    <p:set>
                                      <p:cBhvr>
                                        <p:cTn id="12" dur="770" fill="hold"/>
                                        <p:tgtEl>
                                          <p:spTgt spid="5">
                                            <p:graphicEl>
                                              <a:dgm id="{05340D2D-9EA5-462D-8015-73E07C8463D7}"/>
                                            </p:graphicEl>
                                          </p:spTgt>
                                        </p:tgtEl>
                                        <p:attrNameLst>
                                          <p:attrName>ppt_y</p:attrName>
                                        </p:attrNameLst>
                                      </p:cBhvr>
                                      <p:to>
                                        <p:strVal val="(#ppt_y+0.4)"/>
                                      </p:to>
                                    </p:set>
                                    <p:anim from="(#ppt_y+0.4)" to="(#ppt_y)" calcmode="lin" valueType="num">
                                      <p:cBhvr>
                                        <p:cTn id="13" dur="1230" accel="100000" fill="hold">
                                          <p:stCondLst>
                                            <p:cond delay="770"/>
                                          </p:stCondLst>
                                        </p:cTn>
                                        <p:tgtEl>
                                          <p:spTgt spid="5">
                                            <p:graphicEl>
                                              <a:dgm id="{05340D2D-9EA5-462D-8015-73E07C8463D7}"/>
                                            </p:graphicEl>
                                          </p:spTgt>
                                        </p:tgtEl>
                                        <p:attrNameLst>
                                          <p:attrName>ppt_y</p:attrName>
                                        </p:attrNameLst>
                                      </p:cBhvr>
                                    </p:anim>
                                  </p:childTnLst>
                                </p:cTn>
                              </p:par>
                            </p:childTnLst>
                          </p:cTn>
                        </p:par>
                        <p:par>
                          <p:cTn id="14" fill="hold">
                            <p:stCondLst>
                              <p:cond delay="2000"/>
                            </p:stCondLst>
                            <p:childTnLst>
                              <p:par>
                                <p:cTn id="15" presetID="51" presetClass="entr" presetSubtype="0" fill="hold" grpId="0" nodeType="afterEffect">
                                  <p:stCondLst>
                                    <p:cond delay="0"/>
                                  </p:stCondLst>
                                  <p:childTnLst>
                                    <p:set>
                                      <p:cBhvr>
                                        <p:cTn id="16" dur="1" fill="hold">
                                          <p:stCondLst>
                                            <p:cond delay="0"/>
                                          </p:stCondLst>
                                        </p:cTn>
                                        <p:tgtEl>
                                          <p:spTgt spid="5">
                                            <p:graphicEl>
                                              <a:dgm id="{54D9FA93-43EE-49BE-AE1D-76606486C655}"/>
                                            </p:graphicEl>
                                          </p:spTgt>
                                        </p:tgtEl>
                                        <p:attrNameLst>
                                          <p:attrName>style.visibility</p:attrName>
                                        </p:attrNameLst>
                                      </p:cBhvr>
                                      <p:to>
                                        <p:strVal val="visible"/>
                                      </p:to>
                                    </p:set>
                                    <p:animEffect transition="in" filter="fade">
                                      <p:cBhvr>
                                        <p:cTn id="17" dur="770" decel="100000"/>
                                        <p:tgtEl>
                                          <p:spTgt spid="5">
                                            <p:graphicEl>
                                              <a:dgm id="{54D9FA93-43EE-49BE-AE1D-76606486C655}"/>
                                            </p:graphicEl>
                                          </p:spTgt>
                                        </p:tgtEl>
                                      </p:cBhvr>
                                    </p:animEffect>
                                    <p:animScale>
                                      <p:cBhvr>
                                        <p:cTn id="18" dur="770" decel="100000"/>
                                        <p:tgtEl>
                                          <p:spTgt spid="5">
                                            <p:graphicEl>
                                              <a:dgm id="{54D9FA93-43EE-49BE-AE1D-76606486C655}"/>
                                            </p:graphicEl>
                                          </p:spTgt>
                                        </p:tgtEl>
                                      </p:cBhvr>
                                      <p:from x="10000" y="10000"/>
                                      <p:to x="200000" y="450000"/>
                                    </p:animScale>
                                    <p:animScale>
                                      <p:cBhvr>
                                        <p:cTn id="19" dur="1230" accel="100000" fill="hold">
                                          <p:stCondLst>
                                            <p:cond delay="770"/>
                                          </p:stCondLst>
                                        </p:cTn>
                                        <p:tgtEl>
                                          <p:spTgt spid="5">
                                            <p:graphicEl>
                                              <a:dgm id="{54D9FA93-43EE-49BE-AE1D-76606486C655}"/>
                                            </p:graphicEl>
                                          </p:spTgt>
                                        </p:tgtEl>
                                      </p:cBhvr>
                                      <p:from x="200000" y="450000"/>
                                      <p:to x="100000" y="100000"/>
                                    </p:animScale>
                                    <p:set>
                                      <p:cBhvr>
                                        <p:cTn id="20" dur="770" fill="hold"/>
                                        <p:tgtEl>
                                          <p:spTgt spid="5">
                                            <p:graphicEl>
                                              <a:dgm id="{54D9FA93-43EE-49BE-AE1D-76606486C655}"/>
                                            </p:graphicEl>
                                          </p:spTgt>
                                        </p:tgtEl>
                                        <p:attrNameLst>
                                          <p:attrName>ppt_x</p:attrName>
                                        </p:attrNameLst>
                                      </p:cBhvr>
                                      <p:to>
                                        <p:strVal val="(0.5)"/>
                                      </p:to>
                                    </p:set>
                                    <p:anim from="(0.5)" to="(#ppt_x)" calcmode="lin" valueType="num">
                                      <p:cBhvr>
                                        <p:cTn id="21" dur="1230" accel="100000" fill="hold">
                                          <p:stCondLst>
                                            <p:cond delay="770"/>
                                          </p:stCondLst>
                                        </p:cTn>
                                        <p:tgtEl>
                                          <p:spTgt spid="5">
                                            <p:graphicEl>
                                              <a:dgm id="{54D9FA93-43EE-49BE-AE1D-76606486C655}"/>
                                            </p:graphicEl>
                                          </p:spTgt>
                                        </p:tgtEl>
                                        <p:attrNameLst>
                                          <p:attrName>ppt_x</p:attrName>
                                        </p:attrNameLst>
                                      </p:cBhvr>
                                    </p:anim>
                                    <p:set>
                                      <p:cBhvr>
                                        <p:cTn id="22" dur="770" fill="hold"/>
                                        <p:tgtEl>
                                          <p:spTgt spid="5">
                                            <p:graphicEl>
                                              <a:dgm id="{54D9FA93-43EE-49BE-AE1D-76606486C655}"/>
                                            </p:graphicEl>
                                          </p:spTgt>
                                        </p:tgtEl>
                                        <p:attrNameLst>
                                          <p:attrName>ppt_y</p:attrName>
                                        </p:attrNameLst>
                                      </p:cBhvr>
                                      <p:to>
                                        <p:strVal val="(#ppt_y+0.4)"/>
                                      </p:to>
                                    </p:set>
                                    <p:anim from="(#ppt_y+0.4)" to="(#ppt_y)" calcmode="lin" valueType="num">
                                      <p:cBhvr>
                                        <p:cTn id="23" dur="1230" accel="100000" fill="hold">
                                          <p:stCondLst>
                                            <p:cond delay="770"/>
                                          </p:stCondLst>
                                        </p:cTn>
                                        <p:tgtEl>
                                          <p:spTgt spid="5">
                                            <p:graphicEl>
                                              <a:dgm id="{54D9FA93-43EE-49BE-AE1D-76606486C655}"/>
                                            </p:graphicEl>
                                          </p:spTgt>
                                        </p:tgtEl>
                                        <p:attrNameLst>
                                          <p:attrName>ppt_y</p:attrName>
                                        </p:attrNameLst>
                                      </p:cBhvr>
                                    </p:anim>
                                  </p:childTnLst>
                                </p:cTn>
                              </p:par>
                            </p:childTnLst>
                          </p:cTn>
                        </p:par>
                        <p:par>
                          <p:cTn id="24" fill="hold">
                            <p:stCondLst>
                              <p:cond delay="4000"/>
                            </p:stCondLst>
                            <p:childTnLst>
                              <p:par>
                                <p:cTn id="25" presetID="51" presetClass="entr" presetSubtype="0" fill="hold" grpId="0" nodeType="afterEffect">
                                  <p:stCondLst>
                                    <p:cond delay="0"/>
                                  </p:stCondLst>
                                  <p:childTnLst>
                                    <p:set>
                                      <p:cBhvr>
                                        <p:cTn id="26" dur="1" fill="hold">
                                          <p:stCondLst>
                                            <p:cond delay="0"/>
                                          </p:stCondLst>
                                        </p:cTn>
                                        <p:tgtEl>
                                          <p:spTgt spid="5">
                                            <p:graphicEl>
                                              <a:dgm id="{2A02A463-CA2A-466A-8F2E-508B7E9ABB48}"/>
                                            </p:graphicEl>
                                          </p:spTgt>
                                        </p:tgtEl>
                                        <p:attrNameLst>
                                          <p:attrName>style.visibility</p:attrName>
                                        </p:attrNameLst>
                                      </p:cBhvr>
                                      <p:to>
                                        <p:strVal val="visible"/>
                                      </p:to>
                                    </p:set>
                                    <p:animEffect transition="in" filter="fade">
                                      <p:cBhvr>
                                        <p:cTn id="27" dur="770" decel="100000"/>
                                        <p:tgtEl>
                                          <p:spTgt spid="5">
                                            <p:graphicEl>
                                              <a:dgm id="{2A02A463-CA2A-466A-8F2E-508B7E9ABB48}"/>
                                            </p:graphicEl>
                                          </p:spTgt>
                                        </p:tgtEl>
                                      </p:cBhvr>
                                    </p:animEffect>
                                    <p:animScale>
                                      <p:cBhvr>
                                        <p:cTn id="28" dur="770" decel="100000"/>
                                        <p:tgtEl>
                                          <p:spTgt spid="5">
                                            <p:graphicEl>
                                              <a:dgm id="{2A02A463-CA2A-466A-8F2E-508B7E9ABB48}"/>
                                            </p:graphicEl>
                                          </p:spTgt>
                                        </p:tgtEl>
                                      </p:cBhvr>
                                      <p:from x="10000" y="10000"/>
                                      <p:to x="200000" y="450000"/>
                                    </p:animScale>
                                    <p:animScale>
                                      <p:cBhvr>
                                        <p:cTn id="29" dur="1230" accel="100000" fill="hold">
                                          <p:stCondLst>
                                            <p:cond delay="770"/>
                                          </p:stCondLst>
                                        </p:cTn>
                                        <p:tgtEl>
                                          <p:spTgt spid="5">
                                            <p:graphicEl>
                                              <a:dgm id="{2A02A463-CA2A-466A-8F2E-508B7E9ABB48}"/>
                                            </p:graphicEl>
                                          </p:spTgt>
                                        </p:tgtEl>
                                      </p:cBhvr>
                                      <p:from x="200000" y="450000"/>
                                      <p:to x="100000" y="100000"/>
                                    </p:animScale>
                                    <p:set>
                                      <p:cBhvr>
                                        <p:cTn id="30" dur="770" fill="hold"/>
                                        <p:tgtEl>
                                          <p:spTgt spid="5">
                                            <p:graphicEl>
                                              <a:dgm id="{2A02A463-CA2A-466A-8F2E-508B7E9ABB48}"/>
                                            </p:graphicEl>
                                          </p:spTgt>
                                        </p:tgtEl>
                                        <p:attrNameLst>
                                          <p:attrName>ppt_x</p:attrName>
                                        </p:attrNameLst>
                                      </p:cBhvr>
                                      <p:to>
                                        <p:strVal val="(0.5)"/>
                                      </p:to>
                                    </p:set>
                                    <p:anim from="(0.5)" to="(#ppt_x)" calcmode="lin" valueType="num">
                                      <p:cBhvr>
                                        <p:cTn id="31" dur="1230" accel="100000" fill="hold">
                                          <p:stCondLst>
                                            <p:cond delay="770"/>
                                          </p:stCondLst>
                                        </p:cTn>
                                        <p:tgtEl>
                                          <p:spTgt spid="5">
                                            <p:graphicEl>
                                              <a:dgm id="{2A02A463-CA2A-466A-8F2E-508B7E9ABB48}"/>
                                            </p:graphicEl>
                                          </p:spTgt>
                                        </p:tgtEl>
                                        <p:attrNameLst>
                                          <p:attrName>ppt_x</p:attrName>
                                        </p:attrNameLst>
                                      </p:cBhvr>
                                    </p:anim>
                                    <p:set>
                                      <p:cBhvr>
                                        <p:cTn id="32" dur="770" fill="hold"/>
                                        <p:tgtEl>
                                          <p:spTgt spid="5">
                                            <p:graphicEl>
                                              <a:dgm id="{2A02A463-CA2A-466A-8F2E-508B7E9ABB48}"/>
                                            </p:graphicEl>
                                          </p:spTgt>
                                        </p:tgtEl>
                                        <p:attrNameLst>
                                          <p:attrName>ppt_y</p:attrName>
                                        </p:attrNameLst>
                                      </p:cBhvr>
                                      <p:to>
                                        <p:strVal val="(#ppt_y+0.4)"/>
                                      </p:to>
                                    </p:set>
                                    <p:anim from="(#ppt_y+0.4)" to="(#ppt_y)" calcmode="lin" valueType="num">
                                      <p:cBhvr>
                                        <p:cTn id="33" dur="1230" accel="100000" fill="hold">
                                          <p:stCondLst>
                                            <p:cond delay="770"/>
                                          </p:stCondLst>
                                        </p:cTn>
                                        <p:tgtEl>
                                          <p:spTgt spid="5">
                                            <p:graphicEl>
                                              <a:dgm id="{2A02A463-CA2A-466A-8F2E-508B7E9ABB48}"/>
                                            </p:graphicEl>
                                          </p:spTgt>
                                        </p:tgtEl>
                                        <p:attrNameLst>
                                          <p:attrName>ppt_y</p:attrName>
                                        </p:attrNameLst>
                                      </p:cBhvr>
                                    </p:anim>
                                  </p:childTnLst>
                                </p:cTn>
                              </p:par>
                            </p:childTnLst>
                          </p:cTn>
                        </p:par>
                        <p:par>
                          <p:cTn id="34" fill="hold">
                            <p:stCondLst>
                              <p:cond delay="6000"/>
                            </p:stCondLst>
                            <p:childTnLst>
                              <p:par>
                                <p:cTn id="35" presetID="51" presetClass="entr" presetSubtype="0" fill="hold" grpId="0" nodeType="afterEffect">
                                  <p:stCondLst>
                                    <p:cond delay="0"/>
                                  </p:stCondLst>
                                  <p:childTnLst>
                                    <p:set>
                                      <p:cBhvr>
                                        <p:cTn id="36" dur="1" fill="hold">
                                          <p:stCondLst>
                                            <p:cond delay="0"/>
                                          </p:stCondLst>
                                        </p:cTn>
                                        <p:tgtEl>
                                          <p:spTgt spid="5">
                                            <p:graphicEl>
                                              <a:dgm id="{8638AE8E-90BB-4A3E-A2BA-92874FAC39DF}"/>
                                            </p:graphicEl>
                                          </p:spTgt>
                                        </p:tgtEl>
                                        <p:attrNameLst>
                                          <p:attrName>style.visibility</p:attrName>
                                        </p:attrNameLst>
                                      </p:cBhvr>
                                      <p:to>
                                        <p:strVal val="visible"/>
                                      </p:to>
                                    </p:set>
                                    <p:animEffect transition="in" filter="fade">
                                      <p:cBhvr>
                                        <p:cTn id="37" dur="770" decel="100000"/>
                                        <p:tgtEl>
                                          <p:spTgt spid="5">
                                            <p:graphicEl>
                                              <a:dgm id="{8638AE8E-90BB-4A3E-A2BA-92874FAC39DF}"/>
                                            </p:graphicEl>
                                          </p:spTgt>
                                        </p:tgtEl>
                                      </p:cBhvr>
                                    </p:animEffect>
                                    <p:animScale>
                                      <p:cBhvr>
                                        <p:cTn id="38" dur="770" decel="100000"/>
                                        <p:tgtEl>
                                          <p:spTgt spid="5">
                                            <p:graphicEl>
                                              <a:dgm id="{8638AE8E-90BB-4A3E-A2BA-92874FAC39DF}"/>
                                            </p:graphicEl>
                                          </p:spTgt>
                                        </p:tgtEl>
                                      </p:cBhvr>
                                      <p:from x="10000" y="10000"/>
                                      <p:to x="200000" y="450000"/>
                                    </p:animScale>
                                    <p:animScale>
                                      <p:cBhvr>
                                        <p:cTn id="39" dur="1230" accel="100000" fill="hold">
                                          <p:stCondLst>
                                            <p:cond delay="770"/>
                                          </p:stCondLst>
                                        </p:cTn>
                                        <p:tgtEl>
                                          <p:spTgt spid="5">
                                            <p:graphicEl>
                                              <a:dgm id="{8638AE8E-90BB-4A3E-A2BA-92874FAC39DF}"/>
                                            </p:graphicEl>
                                          </p:spTgt>
                                        </p:tgtEl>
                                      </p:cBhvr>
                                      <p:from x="200000" y="450000"/>
                                      <p:to x="100000" y="100000"/>
                                    </p:animScale>
                                    <p:set>
                                      <p:cBhvr>
                                        <p:cTn id="40" dur="770" fill="hold"/>
                                        <p:tgtEl>
                                          <p:spTgt spid="5">
                                            <p:graphicEl>
                                              <a:dgm id="{8638AE8E-90BB-4A3E-A2BA-92874FAC39DF}"/>
                                            </p:graphicEl>
                                          </p:spTgt>
                                        </p:tgtEl>
                                        <p:attrNameLst>
                                          <p:attrName>ppt_x</p:attrName>
                                        </p:attrNameLst>
                                      </p:cBhvr>
                                      <p:to>
                                        <p:strVal val="(0.5)"/>
                                      </p:to>
                                    </p:set>
                                    <p:anim from="(0.5)" to="(#ppt_x)" calcmode="lin" valueType="num">
                                      <p:cBhvr>
                                        <p:cTn id="41" dur="1230" accel="100000" fill="hold">
                                          <p:stCondLst>
                                            <p:cond delay="770"/>
                                          </p:stCondLst>
                                        </p:cTn>
                                        <p:tgtEl>
                                          <p:spTgt spid="5">
                                            <p:graphicEl>
                                              <a:dgm id="{8638AE8E-90BB-4A3E-A2BA-92874FAC39DF}"/>
                                            </p:graphicEl>
                                          </p:spTgt>
                                        </p:tgtEl>
                                        <p:attrNameLst>
                                          <p:attrName>ppt_x</p:attrName>
                                        </p:attrNameLst>
                                      </p:cBhvr>
                                    </p:anim>
                                    <p:set>
                                      <p:cBhvr>
                                        <p:cTn id="42" dur="770" fill="hold"/>
                                        <p:tgtEl>
                                          <p:spTgt spid="5">
                                            <p:graphicEl>
                                              <a:dgm id="{8638AE8E-90BB-4A3E-A2BA-92874FAC39DF}"/>
                                            </p:graphicEl>
                                          </p:spTgt>
                                        </p:tgtEl>
                                        <p:attrNameLst>
                                          <p:attrName>ppt_y</p:attrName>
                                        </p:attrNameLst>
                                      </p:cBhvr>
                                      <p:to>
                                        <p:strVal val="(#ppt_y+0.4)"/>
                                      </p:to>
                                    </p:set>
                                    <p:anim from="(#ppt_y+0.4)" to="(#ppt_y)" calcmode="lin" valueType="num">
                                      <p:cBhvr>
                                        <p:cTn id="43" dur="1230" accel="100000" fill="hold">
                                          <p:stCondLst>
                                            <p:cond delay="770"/>
                                          </p:stCondLst>
                                        </p:cTn>
                                        <p:tgtEl>
                                          <p:spTgt spid="5">
                                            <p:graphicEl>
                                              <a:dgm id="{8638AE8E-90BB-4A3E-A2BA-92874FAC39DF}"/>
                                            </p:graphic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تحقیقات راجع به نظریۀ معماری نظام مالی</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تحقیقات راجع به نظریۀ معماری نظام مالی</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سه عامل اساسی در معماری نظام 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819400"/>
            <a:ext cx="7772400" cy="1981200"/>
          </a:xfrm>
        </p:spPr>
        <p:txBody>
          <a:bodyPr>
            <a:noAutofit/>
          </a:bodyPr>
          <a:lstStyle/>
          <a:p>
            <a:pPr algn="ct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جایگاه </a:t>
            </a:r>
            <a:r>
              <a:rPr lang="fa-IR"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بازار سرمایه </a:t>
            </a: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و نقش آن در تقابل با </a:t>
            </a:r>
            <a:r>
              <a:rPr lang="fa-IR"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بازار پول</a:t>
            </a: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در جمهوری اسلامی ایران </a:t>
            </a:r>
            <a:r>
              <a:rPr lang="en-US"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en-US"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en-US"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fa-IR" sz="32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4724400"/>
            <a:ext cx="7391400" cy="685800"/>
          </a:xfrm>
        </p:spPr>
        <p:txBody>
          <a:bodyPr>
            <a:normAutofit/>
          </a:bodyPr>
          <a:lstStyle/>
          <a:p>
            <a:pPr algn="ctr">
              <a:lnSpc>
                <a:spcPct val="30000"/>
              </a:lnSpc>
            </a:pPr>
            <a:endParaRPr lang="fa-IR" sz="2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algn="ctr">
              <a:lnSpc>
                <a:spcPct val="30000"/>
              </a:lnSpc>
            </a:pPr>
            <a:r>
              <a:rPr lang="fa-IR" sz="2000"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Zar" pitchFamily="2" charset="-78"/>
              </a:rPr>
              <a:t>حسین عبده </a:t>
            </a:r>
            <a:r>
              <a:rPr lang="fa-IR" sz="2000"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Zar" pitchFamily="2" charset="-78"/>
              </a:rPr>
              <a:t>تبریزی</a:t>
            </a:r>
            <a:endParaRPr lang="en-US" sz="2000"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Zar" pitchFamily="2" charset="-78"/>
            </a:endParaRPr>
          </a:p>
          <a:p>
            <a:pPr algn="ctr">
              <a:lnSpc>
                <a:spcPct val="30000"/>
              </a:lnSpc>
            </a:pPr>
            <a:endParaRPr lang="en-US" sz="2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Zar" pitchFamily="2" charset="-78"/>
            </a:endParaRPr>
          </a:p>
          <a:p>
            <a:pPr algn="ctr">
              <a:lnSpc>
                <a:spcPct val="30000"/>
              </a:lnSpc>
            </a:pPr>
            <a:r>
              <a:rPr lang="fa-IR" sz="2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Zar" pitchFamily="2" charset="-78"/>
              </a:rPr>
              <a:t>میثم رادپور</a:t>
            </a:r>
            <a:endParaRPr lang="fa-IR" sz="2000"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Zar" pitchFamily="2" charset="-78"/>
            </a:endParaRPr>
          </a:p>
          <a:p>
            <a:pPr algn="ctr">
              <a:lnSpc>
                <a:spcPct val="30000"/>
              </a:lnSpc>
            </a:pPr>
            <a:endParaRPr lang="en-US" sz="2000"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Zar" pitchFamily="2" charset="-78"/>
            </a:endParaRPr>
          </a:p>
        </p:txBody>
      </p:sp>
      <p:sp>
        <p:nvSpPr>
          <p:cNvPr id="4" name="TextBox 3"/>
          <p:cNvSpPr txBox="1"/>
          <p:nvPr/>
        </p:nvSpPr>
        <p:spPr>
          <a:xfrm>
            <a:off x="1676400" y="5562600"/>
            <a:ext cx="7261600" cy="1477328"/>
          </a:xfrm>
          <a:prstGeom prst="rect">
            <a:avLst/>
          </a:prstGeom>
          <a:noFill/>
        </p:spPr>
        <p:txBody>
          <a:bodyPr wrap="square" rtlCol="1">
            <a:spAutoFit/>
          </a:bodyPr>
          <a:lstStyle/>
          <a:p>
            <a:pPr algn="r" rtl="1"/>
            <a:r>
              <a:rPr lang="fa-IR" dirty="0" smtClean="0">
                <a:cs typeface="B Zar" pitchFamily="2" charset="-78"/>
              </a:rPr>
              <a:t>بیست و سومین همایش بانکداری اسلامی/  ارتباط متقابل تحولات اقتصاد ملی و نظام بانکداری اسلامی</a:t>
            </a:r>
            <a:endParaRPr lang="en-US" dirty="0" smtClean="0">
              <a:cs typeface="B Zar" pitchFamily="2" charset="-78"/>
            </a:endParaRPr>
          </a:p>
          <a:p>
            <a:pPr algn="r" rtl="1"/>
            <a:endParaRPr lang="en-US" dirty="0" smtClean="0">
              <a:cs typeface="B Zar" pitchFamily="2" charset="-78"/>
            </a:endParaRPr>
          </a:p>
          <a:p>
            <a:pPr algn="r" rtl="1"/>
            <a:r>
              <a:rPr lang="fa-IR" dirty="0" smtClean="0">
                <a:cs typeface="B Zar" pitchFamily="2" charset="-78"/>
              </a:rPr>
              <a:t> 19شهریورماه 1391– تهران – مؤسسۀ عالی آموزش بانکداری ایران</a:t>
            </a:r>
            <a:endParaRPr lang="en-US" dirty="0" smtClean="0">
              <a:cs typeface="B Zar" pitchFamily="2" charset="-78"/>
            </a:endParaRPr>
          </a:p>
          <a:p>
            <a:pPr algn="r" rtl="1"/>
            <a:endParaRPr lang="en-US" dirty="0" smtClean="0">
              <a:cs typeface="B Zar" pitchFamily="2" charset="-78"/>
            </a:endParaRPr>
          </a:p>
          <a:p>
            <a:pPr algn="r" rtl="1"/>
            <a:endParaRPr lang="en-US" dirty="0" smtClean="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55" presetClass="entr" presetSubtype="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0.70"/>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نقش محیط قانونی در توسعۀ بازاهای مالی</a:t>
            </a:r>
            <a:endParaRPr lang="en-US" sz="3600" dirty="0"/>
          </a:p>
        </p:txBody>
      </p:sp>
      <p:graphicFrame>
        <p:nvGraphicFramePr>
          <p:cNvPr id="5" name="Content Placeholder 4"/>
          <p:cNvGraphicFramePr>
            <a:graphicFrameLocks noGrp="1"/>
          </p:cNvGraphicFramePr>
          <p:nvPr>
            <p:ph idx="1"/>
          </p:nvPr>
        </p:nvGraphicFramePr>
        <p:xfrm>
          <a:off x="381000" y="12954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مسیر رشد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graphicEl>
                                              <a:dgm id="{25006219-497A-4A23-AC33-08F06F3B863A}"/>
                                            </p:graphicEl>
                                          </p:spTgt>
                                        </p:tgtEl>
                                        <p:attrNameLst>
                                          <p:attrName>style.visibility</p:attrName>
                                        </p:attrNameLst>
                                      </p:cBhvr>
                                      <p:to>
                                        <p:strVal val="visible"/>
                                      </p:to>
                                    </p:set>
                                    <p:animEffect transition="in" filter="fade">
                                      <p:cBhvr>
                                        <p:cTn id="7" dur="1000"/>
                                        <p:tgtEl>
                                          <p:spTgt spid="5">
                                            <p:graphicEl>
                                              <a:dgm id="{25006219-497A-4A23-AC33-08F06F3B863A}"/>
                                            </p:graphicEl>
                                          </p:spTgt>
                                        </p:tgtEl>
                                      </p:cBhvr>
                                    </p:animEffect>
                                    <p:anim calcmode="lin" valueType="num">
                                      <p:cBhvr>
                                        <p:cTn id="8" dur="1000" fill="hold"/>
                                        <p:tgtEl>
                                          <p:spTgt spid="5">
                                            <p:graphicEl>
                                              <a:dgm id="{25006219-497A-4A23-AC33-08F06F3B863A}"/>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25006219-497A-4A23-AC33-08F06F3B863A}"/>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graphicEl>
                                              <a:dgm id="{204F0768-A322-411B-A474-DA9A813DCFA5}"/>
                                            </p:graphicEl>
                                          </p:spTgt>
                                        </p:tgtEl>
                                        <p:attrNameLst>
                                          <p:attrName>style.visibility</p:attrName>
                                        </p:attrNameLst>
                                      </p:cBhvr>
                                      <p:to>
                                        <p:strVal val="visible"/>
                                      </p:to>
                                    </p:set>
                                    <p:animEffect transition="in" filter="fade">
                                      <p:cBhvr>
                                        <p:cTn id="13" dur="1000"/>
                                        <p:tgtEl>
                                          <p:spTgt spid="5">
                                            <p:graphicEl>
                                              <a:dgm id="{204F0768-A322-411B-A474-DA9A813DCFA5}"/>
                                            </p:graphicEl>
                                          </p:spTgt>
                                        </p:tgtEl>
                                      </p:cBhvr>
                                    </p:animEffect>
                                    <p:anim calcmode="lin" valueType="num">
                                      <p:cBhvr>
                                        <p:cTn id="14" dur="1000" fill="hold"/>
                                        <p:tgtEl>
                                          <p:spTgt spid="5">
                                            <p:graphicEl>
                                              <a:dgm id="{204F0768-A322-411B-A474-DA9A813DCFA5}"/>
                                            </p:graphicEl>
                                          </p:spTgt>
                                        </p:tgtEl>
                                        <p:attrNameLst>
                                          <p:attrName>ppt_x</p:attrName>
                                        </p:attrNameLst>
                                      </p:cBhvr>
                                      <p:tavLst>
                                        <p:tav tm="0">
                                          <p:val>
                                            <p:strVal val="#ppt_x"/>
                                          </p:val>
                                        </p:tav>
                                        <p:tav tm="100000">
                                          <p:val>
                                            <p:strVal val="#ppt_x"/>
                                          </p:val>
                                        </p:tav>
                                      </p:tavLst>
                                    </p:anim>
                                    <p:anim calcmode="lin" valueType="num">
                                      <p:cBhvr>
                                        <p:cTn id="15" dur="1000" fill="hold"/>
                                        <p:tgtEl>
                                          <p:spTgt spid="5">
                                            <p:graphicEl>
                                              <a:dgm id="{204F0768-A322-411B-A474-DA9A813DCFA5}"/>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
                                            <p:graphicEl>
                                              <a:dgm id="{1E8DF387-4FBE-4285-8D5C-23F30265B3C8}"/>
                                            </p:graphicEl>
                                          </p:spTgt>
                                        </p:tgtEl>
                                        <p:attrNameLst>
                                          <p:attrName>style.visibility</p:attrName>
                                        </p:attrNameLst>
                                      </p:cBhvr>
                                      <p:to>
                                        <p:strVal val="visible"/>
                                      </p:to>
                                    </p:set>
                                    <p:animEffect transition="in" filter="fade">
                                      <p:cBhvr>
                                        <p:cTn id="19" dur="1000"/>
                                        <p:tgtEl>
                                          <p:spTgt spid="5">
                                            <p:graphicEl>
                                              <a:dgm id="{1E8DF387-4FBE-4285-8D5C-23F30265B3C8}"/>
                                            </p:graphicEl>
                                          </p:spTgt>
                                        </p:tgtEl>
                                      </p:cBhvr>
                                    </p:animEffect>
                                    <p:anim calcmode="lin" valueType="num">
                                      <p:cBhvr>
                                        <p:cTn id="20" dur="1000" fill="hold"/>
                                        <p:tgtEl>
                                          <p:spTgt spid="5">
                                            <p:graphicEl>
                                              <a:dgm id="{1E8DF387-4FBE-4285-8D5C-23F30265B3C8}"/>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1E8DF387-4FBE-4285-8D5C-23F30265B3C8}"/>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
                                            <p:graphicEl>
                                              <a:dgm id="{E4783644-2A2F-44F8-8FBB-DCF4E11D2EF1}"/>
                                            </p:graphicEl>
                                          </p:spTgt>
                                        </p:tgtEl>
                                        <p:attrNameLst>
                                          <p:attrName>style.visibility</p:attrName>
                                        </p:attrNameLst>
                                      </p:cBhvr>
                                      <p:to>
                                        <p:strVal val="visible"/>
                                      </p:to>
                                    </p:set>
                                    <p:animEffect transition="in" filter="fade">
                                      <p:cBhvr>
                                        <p:cTn id="25" dur="1000"/>
                                        <p:tgtEl>
                                          <p:spTgt spid="5">
                                            <p:graphicEl>
                                              <a:dgm id="{E4783644-2A2F-44F8-8FBB-DCF4E11D2EF1}"/>
                                            </p:graphicEl>
                                          </p:spTgt>
                                        </p:tgtEl>
                                      </p:cBhvr>
                                    </p:animEffect>
                                    <p:anim calcmode="lin" valueType="num">
                                      <p:cBhvr>
                                        <p:cTn id="26" dur="1000" fill="hold"/>
                                        <p:tgtEl>
                                          <p:spTgt spid="5">
                                            <p:graphicEl>
                                              <a:dgm id="{E4783644-2A2F-44F8-8FBB-DCF4E11D2EF1}"/>
                                            </p:graphicEl>
                                          </p:spTgt>
                                        </p:tgtEl>
                                        <p:attrNameLst>
                                          <p:attrName>ppt_x</p:attrName>
                                        </p:attrNameLst>
                                      </p:cBhvr>
                                      <p:tavLst>
                                        <p:tav tm="0">
                                          <p:val>
                                            <p:strVal val="#ppt_x"/>
                                          </p:val>
                                        </p:tav>
                                        <p:tav tm="100000">
                                          <p:val>
                                            <p:strVal val="#ppt_x"/>
                                          </p:val>
                                        </p:tav>
                                      </p:tavLst>
                                    </p:anim>
                                    <p:anim calcmode="lin" valueType="num">
                                      <p:cBhvr>
                                        <p:cTn id="27" dur="1000" fill="hold"/>
                                        <p:tgtEl>
                                          <p:spTgt spid="5">
                                            <p:graphicEl>
                                              <a:dgm id="{E4783644-2A2F-44F8-8FBB-DCF4E11D2EF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تأثیر نظام مالی بر رشد اقتصادی از طریق:</a:t>
            </a:r>
            <a:endParaRPr lang="en-US" sz="3200"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اشکال تأثیر متقابل بانک‌ها و بازارهای سرمایه</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8051490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56672520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a:p>
        </p:txBody>
      </p:sp>
    </p:spTree>
    <p:extLst>
      <p:ext uri="{BB962C8B-B14F-4D97-AF65-F5344CB8AC3E}">
        <p14:creationId xmlns:p14="http://schemas.microsoft.com/office/powerpoint/2010/main" xmlns="" val="39626478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3126472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5693653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تکامل مشترک صادق است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کمک </a:t>
            </a:r>
            <a:r>
              <a:rPr lang="ar-SA" dirty="0" smtClean="0"/>
              <a:t>بانک‌ها به بازار سرمایه</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بازار پول</a:t>
            </a:r>
            <a:b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بازار سرمایه</a:t>
            </a:r>
            <a:endParaRPr lang="en-US" sz="36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9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نظام مالی</a:t>
            </a:r>
            <a:endParaRPr lang="en-US" sz="9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کمک </a:t>
            </a:r>
            <a:r>
              <a:rPr lang="ar-SA" dirty="0" smtClean="0"/>
              <a:t>بازار سرمایه</a:t>
            </a:r>
            <a:r>
              <a:rPr lang="fa-IR" dirty="0" smtClean="0"/>
              <a:t> به </a:t>
            </a:r>
            <a:r>
              <a:rPr lang="ar-SA" dirty="0" smtClean="0"/>
              <a:t>بانک‌ها</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کمک </a:t>
            </a:r>
            <a:r>
              <a:rPr lang="ar-SA" dirty="0" smtClean="0"/>
              <a:t>بازار سرمایه</a:t>
            </a:r>
            <a:r>
              <a:rPr lang="fa-IR" dirty="0" smtClean="0"/>
              <a:t> به </a:t>
            </a:r>
            <a:r>
              <a:rPr lang="ar-SA" dirty="0" smtClean="0"/>
              <a:t>بانک‌ها</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53845175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ترازنامۀ بنگاه </a:t>
            </a:r>
            <a:r>
              <a:rPr lang="fa-IR" dirty="0" smtClean="0"/>
              <a:t>مالی</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7573368"/>
              </p:ext>
            </p:extLst>
          </p:nvPr>
        </p:nvGraphicFramePr>
        <p:xfrm>
          <a:off x="1752600" y="1447800"/>
          <a:ext cx="5638800" cy="4583490"/>
        </p:xfrm>
        <a:graphic>
          <a:graphicData uri="http://schemas.openxmlformats.org/drawingml/2006/table">
            <a:tbl>
              <a:tblPr firstRow="1" bandRow="1">
                <a:tableStyleId>{5940675A-B579-460E-94D1-54222C63F5DA}</a:tableStyleId>
              </a:tblPr>
              <a:tblGrid>
                <a:gridCol w="2854820"/>
                <a:gridCol w="2783980"/>
              </a:tblGrid>
              <a:tr h="639708">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kern="1200" dirty="0" smtClean="0">
                          <a:solidFill>
                            <a:schemeClr val="tx1"/>
                          </a:solidFill>
                          <a:latin typeface="B Ttitr"/>
                          <a:ea typeface="+mn-ea"/>
                          <a:cs typeface="B Titr" pitchFamily="2" charset="-78"/>
                        </a:rPr>
                        <a:t>نمونۀ ترازنامۀ یک  بانک</a:t>
                      </a:r>
                      <a:endParaRPr lang="en-US" sz="1600" kern="1200" dirty="0" smtClean="0">
                        <a:solidFill>
                          <a:schemeClr val="tx1"/>
                        </a:solidFill>
                        <a:latin typeface="B Ttitr"/>
                        <a:ea typeface="+mn-ea"/>
                        <a:cs typeface="B Titr" pitchFamily="2" charset="-78"/>
                      </a:endParaRPr>
                    </a:p>
                  </a:txBody>
                  <a:tcPr anchor="ctr"/>
                </a:tc>
                <a:tc hMerge="1">
                  <a:txBody>
                    <a:bodyPr/>
                    <a:lstStyle/>
                    <a:p>
                      <a:pPr algn="ctr"/>
                      <a:endParaRPr lang="en-US" sz="2400" dirty="0">
                        <a:cs typeface="B Zar" pitchFamily="2" charset="-78"/>
                      </a:endParaRPr>
                    </a:p>
                  </a:txBody>
                  <a:tcPr anchor="ctr"/>
                </a:tc>
              </a:tr>
              <a:tr h="587934">
                <a:tc>
                  <a:txBody>
                    <a:bodyPr/>
                    <a:lstStyle/>
                    <a:p>
                      <a:pPr algn="ctr"/>
                      <a:r>
                        <a:rPr lang="fa-IR" sz="2400" dirty="0" smtClean="0">
                          <a:cs typeface="B Zar" pitchFamily="2" charset="-78"/>
                        </a:rPr>
                        <a:t>بدهی</a:t>
                      </a:r>
                      <a:r>
                        <a:rPr lang="fa-IR" sz="2400" baseline="0" dirty="0" smtClean="0">
                          <a:cs typeface="B Zar" pitchFamily="2" charset="-78"/>
                        </a:rPr>
                        <a:t> و </a:t>
                      </a:r>
                      <a:r>
                        <a:rPr lang="fa-IR" sz="2400" kern="1200" dirty="0" smtClean="0">
                          <a:cs typeface="B Zar" pitchFamily="2" charset="-78"/>
                        </a:rPr>
                        <a:t>سرمایه</a:t>
                      </a:r>
                      <a:endParaRPr lang="en-US" sz="2400" b="1" kern="1200" dirty="0" smtClean="0">
                        <a:solidFill>
                          <a:schemeClr val="lt1"/>
                        </a:solidFill>
                        <a:latin typeface="+mn-lt"/>
                        <a:ea typeface="+mn-ea"/>
                        <a:cs typeface="B Zar" pitchFamily="2" charset="-78"/>
                      </a:endParaRPr>
                    </a:p>
                  </a:txBody>
                  <a:tcPr anchor="ctr"/>
                </a:tc>
                <a:tc>
                  <a:txBody>
                    <a:bodyPr/>
                    <a:lstStyle/>
                    <a:p>
                      <a:pPr algn="ctr"/>
                      <a:r>
                        <a:rPr lang="fa-IR" sz="2400" dirty="0" smtClean="0">
                          <a:cs typeface="B Zar" pitchFamily="2" charset="-78"/>
                        </a:rPr>
                        <a:t>دارایی</a:t>
                      </a:r>
                      <a:endParaRPr lang="en-US" sz="2400" dirty="0">
                        <a:cs typeface="B Zar" pitchFamily="2" charset="-78"/>
                      </a:endParaRPr>
                    </a:p>
                  </a:txBody>
                  <a:tcPr anchor="ctr"/>
                </a:tc>
              </a:tr>
              <a:tr h="2734757">
                <a:tc>
                  <a:txBody>
                    <a:bodyPr/>
                    <a:lstStyle/>
                    <a:p>
                      <a:pPr marL="457200" marR="0" lvl="1" indent="0" algn="r" defTabSz="914400" rtl="1" eaLnBrk="1" fontAlgn="auto" latinLnBrk="0" hangingPunct="1">
                        <a:lnSpc>
                          <a:spcPct val="250000"/>
                        </a:lnSpc>
                        <a:spcBef>
                          <a:spcPts val="0"/>
                        </a:spcBef>
                        <a:spcAft>
                          <a:spcPts val="0"/>
                        </a:spcAft>
                        <a:buClrTx/>
                        <a:buSzTx/>
                        <a:buFont typeface="Arial" pitchFamily="34" charset="0"/>
                        <a:buNone/>
                        <a:tabLst/>
                        <a:defRPr/>
                      </a:pPr>
                      <a:r>
                        <a:rPr lang="fa-IR" sz="2100" kern="1200" dirty="0" smtClean="0">
                          <a:solidFill>
                            <a:schemeClr val="tx1"/>
                          </a:solidFill>
                          <a:latin typeface="+mn-lt"/>
                          <a:ea typeface="+mn-ea"/>
                          <a:cs typeface="B Zar" pitchFamily="2" charset="-78"/>
                        </a:rPr>
                        <a:t>سپرده‌های جاری</a:t>
                      </a:r>
                      <a:endParaRPr lang="en-US" sz="2100" kern="1200" dirty="0" smtClean="0">
                        <a:solidFill>
                          <a:schemeClr val="tx1"/>
                        </a:solidFill>
                        <a:latin typeface="+mn-lt"/>
                        <a:ea typeface="+mn-ea"/>
                        <a:cs typeface="B Zar" pitchFamily="2" charset="-78"/>
                      </a:endParaRPr>
                    </a:p>
                    <a:p>
                      <a:pPr marL="457200" marR="0" lvl="1" indent="0" algn="r" defTabSz="914400" rtl="1" eaLnBrk="1" fontAlgn="auto" latinLnBrk="0" hangingPunct="1">
                        <a:lnSpc>
                          <a:spcPct val="250000"/>
                        </a:lnSpc>
                        <a:spcBef>
                          <a:spcPts val="0"/>
                        </a:spcBef>
                        <a:spcAft>
                          <a:spcPts val="0"/>
                        </a:spcAft>
                        <a:buClrTx/>
                        <a:buSzTx/>
                        <a:buFont typeface="Arial" pitchFamily="34" charset="0"/>
                        <a:buNone/>
                        <a:tabLst/>
                        <a:defRPr/>
                      </a:pPr>
                      <a:r>
                        <a:rPr lang="fa-IR" sz="2100" kern="1200" dirty="0" smtClean="0">
                          <a:solidFill>
                            <a:schemeClr val="tx1"/>
                          </a:solidFill>
                          <a:latin typeface="+mn-lt"/>
                          <a:ea typeface="+mn-ea"/>
                          <a:cs typeface="B Zar" pitchFamily="2" charset="-78"/>
                        </a:rPr>
                        <a:t>سپرده‌های پس‌انداز</a:t>
                      </a:r>
                      <a:endParaRPr lang="en-US" sz="2100" kern="1200" dirty="0" smtClean="0">
                        <a:solidFill>
                          <a:schemeClr val="tx1"/>
                        </a:solidFill>
                        <a:latin typeface="+mn-lt"/>
                        <a:ea typeface="+mn-ea"/>
                        <a:cs typeface="B Zar" pitchFamily="2" charset="-78"/>
                      </a:endParaRPr>
                    </a:p>
                    <a:p>
                      <a:pPr marL="457200" lvl="1" algn="r" defTabSz="914400" rtl="1" eaLnBrk="1" latinLnBrk="0" hangingPunct="1">
                        <a:lnSpc>
                          <a:spcPct val="250000"/>
                        </a:lnSpc>
                        <a:buFont typeface="Arial" pitchFamily="34" charset="0"/>
                        <a:buNone/>
                      </a:pPr>
                      <a:r>
                        <a:rPr lang="fa-IR" sz="2100" kern="1200" dirty="0" smtClean="0">
                          <a:solidFill>
                            <a:schemeClr val="tx1"/>
                          </a:solidFill>
                          <a:latin typeface="+mn-lt"/>
                          <a:ea typeface="+mn-ea"/>
                          <a:cs typeface="B Zar" pitchFamily="2" charset="-78"/>
                        </a:rPr>
                        <a:t>سایر بدهی‌ها</a:t>
                      </a:r>
                    </a:p>
                    <a:p>
                      <a:pPr marL="457200" lvl="1" algn="r" defTabSz="914400" rtl="1" eaLnBrk="1" latinLnBrk="0" hangingPunct="1">
                        <a:lnSpc>
                          <a:spcPct val="250000"/>
                        </a:lnSpc>
                        <a:buFont typeface="Arial" pitchFamily="34" charset="0"/>
                        <a:buNone/>
                      </a:pPr>
                      <a:r>
                        <a:rPr lang="fa-IR" sz="2100" kern="1200" dirty="0" smtClean="0">
                          <a:solidFill>
                            <a:schemeClr val="tx1"/>
                          </a:solidFill>
                          <a:latin typeface="+mn-lt"/>
                          <a:ea typeface="+mn-ea"/>
                          <a:cs typeface="B Zar" pitchFamily="2" charset="-78"/>
                        </a:rPr>
                        <a:t>حقوق صاحبان سهام</a:t>
                      </a:r>
                    </a:p>
                  </a:txBody>
                  <a:tcPr/>
                </a:tc>
                <a:tc>
                  <a:txBody>
                    <a:bodyPr/>
                    <a:lstStyle/>
                    <a:p>
                      <a:pPr lvl="1" algn="justLow" rtl="1">
                        <a:lnSpc>
                          <a:spcPct val="170000"/>
                        </a:lnSpc>
                        <a:buFont typeface="Arial" pitchFamily="34" charset="0"/>
                        <a:buNone/>
                      </a:pPr>
                      <a:r>
                        <a:rPr lang="fa-IR" sz="2100" kern="1200" dirty="0" smtClean="0">
                          <a:cs typeface="B Zar" pitchFamily="2" charset="-78"/>
                        </a:rPr>
                        <a:t>صندوق</a:t>
                      </a:r>
                    </a:p>
                    <a:p>
                      <a:pPr lvl="1" algn="justLow" rtl="1">
                        <a:lnSpc>
                          <a:spcPct val="170000"/>
                        </a:lnSpc>
                        <a:buFont typeface="Arial" pitchFamily="34" charset="0"/>
                        <a:buNone/>
                      </a:pPr>
                      <a:r>
                        <a:rPr lang="fa-IR" sz="2100" kern="1200" dirty="0" smtClean="0">
                          <a:cs typeface="B Zar" pitchFamily="2" charset="-78"/>
                        </a:rPr>
                        <a:t>    سهام</a:t>
                      </a:r>
                    </a:p>
                    <a:p>
                      <a:pPr marL="457200" marR="0" lvl="1" indent="0" algn="justLow" defTabSz="914400" rtl="1" eaLnBrk="1" fontAlgn="auto" latinLnBrk="0" hangingPunct="1">
                        <a:lnSpc>
                          <a:spcPct val="170000"/>
                        </a:lnSpc>
                        <a:spcBef>
                          <a:spcPts val="0"/>
                        </a:spcBef>
                        <a:spcAft>
                          <a:spcPts val="0"/>
                        </a:spcAft>
                        <a:buClrTx/>
                        <a:buSzTx/>
                        <a:buFont typeface="Arial" pitchFamily="34" charset="0"/>
                        <a:buNone/>
                        <a:tabLst/>
                        <a:defRPr/>
                      </a:pPr>
                      <a:r>
                        <a:rPr lang="fa-IR" sz="2100" kern="1200" dirty="0" smtClean="0">
                          <a:solidFill>
                            <a:schemeClr val="tx1"/>
                          </a:solidFill>
                          <a:latin typeface="+mn-lt"/>
                          <a:ea typeface="+mn-ea"/>
                          <a:cs typeface="B Zar" pitchFamily="2" charset="-78"/>
                        </a:rPr>
                        <a:t>اوراق قرضه</a:t>
                      </a:r>
                    </a:p>
                    <a:p>
                      <a:pPr marL="457200" marR="0" lvl="1" indent="0" algn="justLow" defTabSz="914400" rtl="1" eaLnBrk="1" fontAlgn="auto" latinLnBrk="0" hangingPunct="1">
                        <a:lnSpc>
                          <a:spcPct val="170000"/>
                        </a:lnSpc>
                        <a:spcBef>
                          <a:spcPts val="0"/>
                        </a:spcBef>
                        <a:spcAft>
                          <a:spcPts val="0"/>
                        </a:spcAft>
                        <a:buClrTx/>
                        <a:buSzTx/>
                        <a:buFont typeface="Arial" pitchFamily="34" charset="0"/>
                        <a:buNone/>
                        <a:tabLst/>
                        <a:defRPr/>
                      </a:pPr>
                      <a:r>
                        <a:rPr lang="fa-IR" sz="2100" kern="1200" dirty="0" smtClean="0">
                          <a:solidFill>
                            <a:schemeClr val="tx1"/>
                          </a:solidFill>
                          <a:latin typeface="+mn-lt"/>
                          <a:ea typeface="+mn-ea"/>
                          <a:cs typeface="B Zar" pitchFamily="2" charset="-78"/>
                        </a:rPr>
                        <a:t>وام‌های تجاری</a:t>
                      </a:r>
                    </a:p>
                    <a:p>
                      <a:pPr marL="457200" marR="0" lvl="1" indent="0" algn="justLow" defTabSz="914400" rtl="1" eaLnBrk="1" fontAlgn="auto" latinLnBrk="0" hangingPunct="1">
                        <a:lnSpc>
                          <a:spcPct val="170000"/>
                        </a:lnSpc>
                        <a:spcBef>
                          <a:spcPts val="0"/>
                        </a:spcBef>
                        <a:spcAft>
                          <a:spcPts val="0"/>
                        </a:spcAft>
                        <a:buClrTx/>
                        <a:buSzTx/>
                        <a:buFont typeface="Arial" pitchFamily="34" charset="0"/>
                        <a:buNone/>
                        <a:tabLst/>
                        <a:defRPr/>
                      </a:pPr>
                      <a:r>
                        <a:rPr lang="fa-IR" sz="2100" kern="1200" dirty="0" smtClean="0">
                          <a:solidFill>
                            <a:schemeClr val="tx1"/>
                          </a:solidFill>
                          <a:latin typeface="+mn-lt"/>
                          <a:ea typeface="+mn-ea"/>
                          <a:cs typeface="B Zar" pitchFamily="2" charset="-78"/>
                        </a:rPr>
                        <a:t>وام‌های رهنی </a:t>
                      </a:r>
                      <a:endParaRPr lang="en-US" sz="2100" kern="1200" dirty="0" smtClean="0">
                        <a:solidFill>
                          <a:schemeClr val="tx1"/>
                        </a:solidFill>
                        <a:latin typeface="+mn-lt"/>
                        <a:ea typeface="+mn-ea"/>
                        <a:cs typeface="B Zar" pitchFamily="2" charset="-78"/>
                      </a:endParaRPr>
                    </a:p>
                    <a:p>
                      <a:pPr lvl="1" algn="justLow" rtl="1">
                        <a:lnSpc>
                          <a:spcPct val="170000"/>
                        </a:lnSpc>
                        <a:buFont typeface="Arial" pitchFamily="34" charset="0"/>
                        <a:buNone/>
                      </a:pPr>
                      <a:r>
                        <a:rPr lang="fa-IR" sz="2100" kern="1200" dirty="0" smtClean="0">
                          <a:solidFill>
                            <a:schemeClr val="dk1"/>
                          </a:solidFill>
                          <a:latin typeface="+mn-lt"/>
                          <a:ea typeface="+mn-ea"/>
                          <a:cs typeface="B Zar" pitchFamily="2" charset="-78"/>
                        </a:rPr>
                        <a:t>املاک و مستغلات</a:t>
                      </a:r>
                      <a:endParaRPr lang="en-US" sz="2100" kern="1200" dirty="0" smtClean="0">
                        <a:solidFill>
                          <a:schemeClr val="dk1"/>
                        </a:solidFill>
                        <a:latin typeface="+mn-lt"/>
                        <a:ea typeface="+mn-ea"/>
                        <a:cs typeface="B Zar" pitchFamily="2" charset="-78"/>
                      </a:endParaRPr>
                    </a:p>
                  </a:txBody>
                  <a:tcPr/>
                </a:tc>
              </a:tr>
            </a:tbl>
          </a:graphicData>
        </a:graphic>
      </p:graphicFrame>
      <p:sp>
        <p:nvSpPr>
          <p:cNvPr id="12" name="Oval 11"/>
          <p:cNvSpPr/>
          <p:nvPr/>
        </p:nvSpPr>
        <p:spPr bwMode="auto">
          <a:xfrm>
            <a:off x="5562600" y="3352800"/>
            <a:ext cx="16764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3" name="TextBox 12"/>
          <p:cNvSpPr txBox="1"/>
          <p:nvPr/>
        </p:nvSpPr>
        <p:spPr>
          <a:xfrm>
            <a:off x="7620000" y="3364468"/>
            <a:ext cx="1219200" cy="369332"/>
          </a:xfrm>
          <a:prstGeom prst="rect">
            <a:avLst/>
          </a:prstGeom>
          <a:noFill/>
        </p:spPr>
        <p:txBody>
          <a:bodyPr wrap="square" rtlCol="0">
            <a:spAutoFit/>
          </a:bodyPr>
          <a:lstStyle/>
          <a:p>
            <a:r>
              <a:rPr lang="fa-IR" dirty="0" smtClean="0">
                <a:cs typeface="B Zar" pitchFamily="2" charset="-78"/>
              </a:rPr>
              <a:t>ریسک بازار</a:t>
            </a:r>
            <a:endParaRPr lang="en-US" dirty="0">
              <a:cs typeface="B Zar" pitchFamily="2" charset="-78"/>
            </a:endParaRPr>
          </a:p>
        </p:txBody>
      </p:sp>
      <p:sp>
        <p:nvSpPr>
          <p:cNvPr id="14" name="Oval 13"/>
          <p:cNvSpPr/>
          <p:nvPr/>
        </p:nvSpPr>
        <p:spPr bwMode="auto">
          <a:xfrm>
            <a:off x="5486400" y="3810000"/>
            <a:ext cx="1752600" cy="18288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TextBox 14"/>
          <p:cNvSpPr txBox="1"/>
          <p:nvPr/>
        </p:nvSpPr>
        <p:spPr>
          <a:xfrm>
            <a:off x="7696200" y="4812268"/>
            <a:ext cx="1219200" cy="369332"/>
          </a:xfrm>
          <a:prstGeom prst="rect">
            <a:avLst/>
          </a:prstGeom>
          <a:noFill/>
        </p:spPr>
        <p:txBody>
          <a:bodyPr wrap="square" rtlCol="0">
            <a:spAutoFit/>
          </a:bodyPr>
          <a:lstStyle/>
          <a:p>
            <a:r>
              <a:rPr lang="fa-IR" dirty="0" smtClean="0">
                <a:cs typeface="B Zar" pitchFamily="2" charset="-78"/>
              </a:rPr>
              <a:t>ریسک اعتباری</a:t>
            </a:r>
            <a:endParaRPr lang="en-US" dirty="0">
              <a:cs typeface="B Zar" pitchFamily="2" charset="-78"/>
            </a:endParaRPr>
          </a:p>
        </p:txBody>
      </p:sp>
      <p:sp>
        <p:nvSpPr>
          <p:cNvPr id="17" name="Oval 16"/>
          <p:cNvSpPr/>
          <p:nvPr/>
        </p:nvSpPr>
        <p:spPr bwMode="auto">
          <a:xfrm>
            <a:off x="5486400" y="4419600"/>
            <a:ext cx="1752600" cy="1143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 name="Oval 17"/>
          <p:cNvSpPr/>
          <p:nvPr/>
        </p:nvSpPr>
        <p:spPr bwMode="auto">
          <a:xfrm>
            <a:off x="2362200" y="2895600"/>
            <a:ext cx="1981200" cy="1524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TextBox 20"/>
          <p:cNvSpPr txBox="1"/>
          <p:nvPr/>
        </p:nvSpPr>
        <p:spPr>
          <a:xfrm>
            <a:off x="533400" y="5943600"/>
            <a:ext cx="1524000" cy="369332"/>
          </a:xfrm>
          <a:prstGeom prst="rect">
            <a:avLst/>
          </a:prstGeom>
          <a:noFill/>
        </p:spPr>
        <p:txBody>
          <a:bodyPr wrap="square" rtlCol="0">
            <a:spAutoFit/>
          </a:bodyPr>
          <a:lstStyle/>
          <a:p>
            <a:pPr algn="ctr"/>
            <a:r>
              <a:rPr lang="fa-IR" dirty="0" smtClean="0">
                <a:cs typeface="B Zar" pitchFamily="2" charset="-78"/>
              </a:rPr>
              <a:t>ریسک نقدینگی</a:t>
            </a:r>
            <a:endParaRPr lang="en-US" dirty="0">
              <a:cs typeface="B Zar" pitchFamily="2" charset="-78"/>
            </a:endParaRPr>
          </a:p>
        </p:txBody>
      </p:sp>
      <p:cxnSp>
        <p:nvCxnSpPr>
          <p:cNvPr id="28" name="Shape 27"/>
          <p:cNvCxnSpPr>
            <a:stCxn id="18" idx="2"/>
            <a:endCxn id="21" idx="0"/>
          </p:cNvCxnSpPr>
          <p:nvPr/>
        </p:nvCxnSpPr>
        <p:spPr bwMode="auto">
          <a:xfrm rot="10800000" flipV="1">
            <a:off x="1295400" y="3657600"/>
            <a:ext cx="1066800" cy="2286000"/>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30" name="Elbow Connector 29"/>
          <p:cNvCxnSpPr>
            <a:stCxn id="17" idx="2"/>
            <a:endCxn id="21" idx="3"/>
          </p:cNvCxnSpPr>
          <p:nvPr/>
        </p:nvCxnSpPr>
        <p:spPr bwMode="auto">
          <a:xfrm rot="10800000" flipV="1">
            <a:off x="2057400" y="4991100"/>
            <a:ext cx="3429000" cy="1137166"/>
          </a:xfrm>
          <a:prstGeom prst="bentConnector3">
            <a:avLst>
              <a:gd name="adj1" fmla="val 35701"/>
            </a:avLst>
          </a:prstGeom>
          <a:solidFill>
            <a:schemeClr val="accent1"/>
          </a:solidFill>
          <a:ln w="9525" cap="flat" cmpd="sng" algn="ctr">
            <a:solidFill>
              <a:schemeClr val="tx1"/>
            </a:solidFill>
            <a:prstDash val="solid"/>
            <a:round/>
            <a:headEnd type="none" w="med" len="med"/>
            <a:tailEnd type="arrow"/>
          </a:ln>
          <a:effectLst/>
        </p:spPr>
      </p:cxnSp>
      <p:sp>
        <p:nvSpPr>
          <p:cNvPr id="47" name="TextBox 46"/>
          <p:cNvSpPr txBox="1"/>
          <p:nvPr/>
        </p:nvSpPr>
        <p:spPr>
          <a:xfrm>
            <a:off x="76200" y="4583668"/>
            <a:ext cx="1524000" cy="369332"/>
          </a:xfrm>
          <a:prstGeom prst="rect">
            <a:avLst/>
          </a:prstGeom>
          <a:noFill/>
        </p:spPr>
        <p:txBody>
          <a:bodyPr wrap="square" rtlCol="0">
            <a:spAutoFit/>
          </a:bodyPr>
          <a:lstStyle/>
          <a:p>
            <a:pPr algn="ctr"/>
            <a:r>
              <a:rPr lang="fa-IR" dirty="0" smtClean="0">
                <a:cs typeface="B Zar" pitchFamily="2" charset="-78"/>
              </a:rPr>
              <a:t>ریسک نرخ بهره</a:t>
            </a:r>
            <a:endParaRPr lang="en-US" dirty="0">
              <a:cs typeface="B Zar" pitchFamily="2" charset="-78"/>
            </a:endParaRPr>
          </a:p>
        </p:txBody>
      </p:sp>
      <p:cxnSp>
        <p:nvCxnSpPr>
          <p:cNvPr id="54" name="Shape 53"/>
          <p:cNvCxnSpPr>
            <a:endCxn id="47" idx="0"/>
          </p:cNvCxnSpPr>
          <p:nvPr/>
        </p:nvCxnSpPr>
        <p:spPr bwMode="auto">
          <a:xfrm rot="10800000" flipV="1">
            <a:off x="838200" y="4038600"/>
            <a:ext cx="1676400" cy="545068"/>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56" name="Straight Arrow Connector 55"/>
          <p:cNvCxnSpPr>
            <a:stCxn id="14" idx="2"/>
          </p:cNvCxnSpPr>
          <p:nvPr/>
        </p:nvCxnSpPr>
        <p:spPr bwMode="auto">
          <a:xfrm flipH="1">
            <a:off x="1447800" y="4724400"/>
            <a:ext cx="40386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8" name="Straight Arrow Connector 57"/>
          <p:cNvCxnSpPr>
            <a:stCxn id="12" idx="6"/>
            <a:endCxn id="13" idx="1"/>
          </p:cNvCxnSpPr>
          <p:nvPr/>
        </p:nvCxnSpPr>
        <p:spPr bwMode="auto">
          <a:xfrm flipV="1">
            <a:off x="7239000" y="3549134"/>
            <a:ext cx="381000" cy="322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0" name="Straight Arrow Connector 59"/>
          <p:cNvCxnSpPr>
            <a:stCxn id="14" idx="6"/>
            <a:endCxn id="15" idx="1"/>
          </p:cNvCxnSpPr>
          <p:nvPr/>
        </p:nvCxnSpPr>
        <p:spPr bwMode="auto">
          <a:xfrm>
            <a:off x="7239000" y="4724400"/>
            <a:ext cx="457200" cy="27253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1" name="Oval 60"/>
          <p:cNvSpPr/>
          <p:nvPr/>
        </p:nvSpPr>
        <p:spPr bwMode="auto">
          <a:xfrm>
            <a:off x="2514600" y="3810000"/>
            <a:ext cx="16764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strVal val="#ppt_h"/>
                                          </p:val>
                                        </p:tav>
                                        <p:tav tm="100000">
                                          <p:val>
                                            <p:strVal val="#ppt_h"/>
                                          </p:val>
                                        </p:tav>
                                      </p:tavLst>
                                    </p:anim>
                                  </p:childTnLst>
                                </p:cTn>
                              </p:par>
                              <p:par>
                                <p:cTn id="16" presetID="17" presetClass="entr" presetSubtype="10" fill="hold" nodeType="withEffect">
                                  <p:stCondLst>
                                    <p:cond delay="0"/>
                                  </p:stCondLst>
                                  <p:childTnLst>
                                    <p:set>
                                      <p:cBhvr>
                                        <p:cTn id="17" dur="1" fill="hold">
                                          <p:stCondLst>
                                            <p:cond delay="0"/>
                                          </p:stCondLst>
                                        </p:cTn>
                                        <p:tgtEl>
                                          <p:spTgt spid="58"/>
                                        </p:tgtEl>
                                        <p:attrNameLst>
                                          <p:attrName>style.visibility</p:attrName>
                                        </p:attrNameLst>
                                      </p:cBhvr>
                                      <p:to>
                                        <p:strVal val="visible"/>
                                      </p:to>
                                    </p:set>
                                    <p:anim calcmode="lin" valueType="num">
                                      <p:cBhvr>
                                        <p:cTn id="18" dur="500" fill="hold"/>
                                        <p:tgtEl>
                                          <p:spTgt spid="58"/>
                                        </p:tgtEl>
                                        <p:attrNameLst>
                                          <p:attrName>ppt_w</p:attrName>
                                        </p:attrNameLst>
                                      </p:cBhvr>
                                      <p:tavLst>
                                        <p:tav tm="0">
                                          <p:val>
                                            <p:fltVal val="0"/>
                                          </p:val>
                                        </p:tav>
                                        <p:tav tm="100000">
                                          <p:val>
                                            <p:strVal val="#ppt_w"/>
                                          </p:val>
                                        </p:tav>
                                      </p:tavLst>
                                    </p:anim>
                                    <p:anim calcmode="lin" valueType="num">
                                      <p:cBhvr>
                                        <p:cTn id="19" dur="500" fill="hold"/>
                                        <p:tgtEl>
                                          <p:spTgt spid="58"/>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1000" fill="hold"/>
                                        <p:tgtEl>
                                          <p:spTgt spid="13"/>
                                        </p:tgtEl>
                                        <p:attrNameLst>
                                          <p:attrName>ppt_w</p:attrName>
                                        </p:attrNameLst>
                                      </p:cBhvr>
                                      <p:tavLst>
                                        <p:tav tm="0">
                                          <p:val>
                                            <p:strVal val="#ppt_w+.3"/>
                                          </p:val>
                                        </p:tav>
                                        <p:tav tm="100000">
                                          <p:val>
                                            <p:strVal val="#ppt_w"/>
                                          </p:val>
                                        </p:tav>
                                      </p:tavLst>
                                    </p:anim>
                                    <p:anim calcmode="lin" valueType="num">
                                      <p:cBhvr>
                                        <p:cTn id="25" dur="1000" fill="hold"/>
                                        <p:tgtEl>
                                          <p:spTgt spid="13"/>
                                        </p:tgtEl>
                                        <p:attrNameLst>
                                          <p:attrName>ppt_h</p:attrName>
                                        </p:attrNameLst>
                                      </p:cBhvr>
                                      <p:tavLst>
                                        <p:tav tm="0">
                                          <p:val>
                                            <p:strVal val="#ppt_h"/>
                                          </p:val>
                                        </p:tav>
                                        <p:tav tm="100000">
                                          <p:val>
                                            <p:strVal val="#ppt_h"/>
                                          </p:val>
                                        </p:tav>
                                      </p:tavLst>
                                    </p:anim>
                                    <p:animEffect transition="in" filter="fade">
                                      <p:cBhvr>
                                        <p:cTn id="26" dur="1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grpId="1" nodeType="clickEffect">
                                  <p:stCondLst>
                                    <p:cond delay="0"/>
                                  </p:stCondLst>
                                  <p:childTnLst>
                                    <p:animEffect transition="out" filter="blinds(horizontal)">
                                      <p:cBhvr>
                                        <p:cTn id="30" dur="500"/>
                                        <p:tgtEl>
                                          <p:spTgt spid="12"/>
                                        </p:tgtEl>
                                      </p:cBhvr>
                                    </p:animEffect>
                                    <p:set>
                                      <p:cBhvr>
                                        <p:cTn id="31" dur="1" fill="hold">
                                          <p:stCondLst>
                                            <p:cond delay="499"/>
                                          </p:stCondLst>
                                        </p:cTn>
                                        <p:tgtEl>
                                          <p:spTgt spid="12"/>
                                        </p:tgtEl>
                                        <p:attrNameLst>
                                          <p:attrName>style.visibility</p:attrName>
                                        </p:attrNameLst>
                                      </p:cBhvr>
                                      <p:to>
                                        <p:strVal val="hidden"/>
                                      </p:to>
                                    </p:set>
                                  </p:childTnLst>
                                </p:cTn>
                              </p:par>
                              <p:par>
                                <p:cTn id="32" presetID="3" presetClass="exit" presetSubtype="10" fill="hold" nodeType="withEffect">
                                  <p:stCondLst>
                                    <p:cond delay="0"/>
                                  </p:stCondLst>
                                  <p:childTnLst>
                                    <p:animEffect transition="out" filter="blinds(horizontal)">
                                      <p:cBhvr>
                                        <p:cTn id="33" dur="500"/>
                                        <p:tgtEl>
                                          <p:spTgt spid="58"/>
                                        </p:tgtEl>
                                      </p:cBhvr>
                                    </p:animEffect>
                                    <p:set>
                                      <p:cBhvr>
                                        <p:cTn id="34" dur="1" fill="hold">
                                          <p:stCondLst>
                                            <p:cond delay="499"/>
                                          </p:stCondLst>
                                        </p:cTn>
                                        <p:tgtEl>
                                          <p:spTgt spid="58"/>
                                        </p:tgtEl>
                                        <p:attrNameLst>
                                          <p:attrName>style.visibility</p:attrName>
                                        </p:attrNameLst>
                                      </p:cBhvr>
                                      <p:to>
                                        <p:strVal val="hidden"/>
                                      </p:to>
                                    </p:set>
                                  </p:childTnLst>
                                </p:cTn>
                              </p:par>
                              <p:par>
                                <p:cTn id="35" presetID="3" presetClass="exit" presetSubtype="10" fill="hold" grpId="1" nodeType="withEffect">
                                  <p:stCondLst>
                                    <p:cond delay="0"/>
                                  </p:stCondLst>
                                  <p:childTnLst>
                                    <p:animEffect transition="out" filter="blinds(horizontal)">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strVal val="#ppt_h"/>
                                          </p:val>
                                        </p:tav>
                                        <p:tav tm="100000">
                                          <p:val>
                                            <p:strVal val="#ppt_h"/>
                                          </p:val>
                                        </p:tav>
                                      </p:tavLst>
                                    </p:anim>
                                  </p:childTnLst>
                                </p:cTn>
                              </p:par>
                              <p:par>
                                <p:cTn id="44" presetID="17" presetClass="entr" presetSubtype="10" fill="hold" nodeType="with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p:cTn id="46" dur="500" fill="hold"/>
                                        <p:tgtEl>
                                          <p:spTgt spid="60"/>
                                        </p:tgtEl>
                                        <p:attrNameLst>
                                          <p:attrName>ppt_w</p:attrName>
                                        </p:attrNameLst>
                                      </p:cBhvr>
                                      <p:tavLst>
                                        <p:tav tm="0">
                                          <p:val>
                                            <p:fltVal val="0"/>
                                          </p:val>
                                        </p:tav>
                                        <p:tav tm="100000">
                                          <p:val>
                                            <p:strVal val="#ppt_w"/>
                                          </p:val>
                                        </p:tav>
                                      </p:tavLst>
                                    </p:anim>
                                    <p:anim calcmode="lin" valueType="num">
                                      <p:cBhvr>
                                        <p:cTn id="47" dur="500" fill="hold"/>
                                        <p:tgtEl>
                                          <p:spTgt spid="60"/>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50" presetClass="entr" presetSubtype="0" decel="10000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1000" fill="hold"/>
                                        <p:tgtEl>
                                          <p:spTgt spid="15"/>
                                        </p:tgtEl>
                                        <p:attrNameLst>
                                          <p:attrName>ppt_w</p:attrName>
                                        </p:attrNameLst>
                                      </p:cBhvr>
                                      <p:tavLst>
                                        <p:tav tm="0">
                                          <p:val>
                                            <p:strVal val="#ppt_w+.3"/>
                                          </p:val>
                                        </p:tav>
                                        <p:tav tm="100000">
                                          <p:val>
                                            <p:strVal val="#ppt_w"/>
                                          </p:val>
                                        </p:tav>
                                      </p:tavLst>
                                    </p:anim>
                                    <p:anim calcmode="lin" valueType="num">
                                      <p:cBhvr>
                                        <p:cTn id="53" dur="1000" fill="hold"/>
                                        <p:tgtEl>
                                          <p:spTgt spid="15"/>
                                        </p:tgtEl>
                                        <p:attrNameLst>
                                          <p:attrName>ppt_h</p:attrName>
                                        </p:attrNameLst>
                                      </p:cBhvr>
                                      <p:tavLst>
                                        <p:tav tm="0">
                                          <p:val>
                                            <p:strVal val="#ppt_h"/>
                                          </p:val>
                                        </p:tav>
                                        <p:tav tm="100000">
                                          <p:val>
                                            <p:strVal val="#ppt_h"/>
                                          </p:val>
                                        </p:tav>
                                      </p:tavLst>
                                    </p:anim>
                                    <p:animEffect transition="in" filter="fade">
                                      <p:cBhvr>
                                        <p:cTn id="54" dur="10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xit" presetSubtype="10" fill="hold" grpId="1" nodeType="clickEffect">
                                  <p:stCondLst>
                                    <p:cond delay="0"/>
                                  </p:stCondLst>
                                  <p:childTnLst>
                                    <p:animEffect transition="out" filter="blinds(horizontal)">
                                      <p:cBhvr>
                                        <p:cTn id="58" dur="500"/>
                                        <p:tgtEl>
                                          <p:spTgt spid="14"/>
                                        </p:tgtEl>
                                      </p:cBhvr>
                                    </p:animEffect>
                                    <p:set>
                                      <p:cBhvr>
                                        <p:cTn id="59" dur="1" fill="hold">
                                          <p:stCondLst>
                                            <p:cond delay="499"/>
                                          </p:stCondLst>
                                        </p:cTn>
                                        <p:tgtEl>
                                          <p:spTgt spid="14"/>
                                        </p:tgtEl>
                                        <p:attrNameLst>
                                          <p:attrName>style.visibility</p:attrName>
                                        </p:attrNameLst>
                                      </p:cBhvr>
                                      <p:to>
                                        <p:strVal val="hidden"/>
                                      </p:to>
                                    </p:set>
                                  </p:childTnLst>
                                </p:cTn>
                              </p:par>
                              <p:par>
                                <p:cTn id="60" presetID="3" presetClass="exit" presetSubtype="10" fill="hold" nodeType="withEffect">
                                  <p:stCondLst>
                                    <p:cond delay="0"/>
                                  </p:stCondLst>
                                  <p:childTnLst>
                                    <p:animEffect transition="out" filter="blinds(horizontal)">
                                      <p:cBhvr>
                                        <p:cTn id="61" dur="500"/>
                                        <p:tgtEl>
                                          <p:spTgt spid="60"/>
                                        </p:tgtEl>
                                      </p:cBhvr>
                                    </p:animEffect>
                                    <p:set>
                                      <p:cBhvr>
                                        <p:cTn id="62" dur="1" fill="hold">
                                          <p:stCondLst>
                                            <p:cond delay="499"/>
                                          </p:stCondLst>
                                        </p:cTn>
                                        <p:tgtEl>
                                          <p:spTgt spid="60"/>
                                        </p:tgtEl>
                                        <p:attrNameLst>
                                          <p:attrName>style.visibility</p:attrName>
                                        </p:attrNameLst>
                                      </p:cBhvr>
                                      <p:to>
                                        <p:strVal val="hidden"/>
                                      </p:to>
                                    </p:set>
                                  </p:childTnLst>
                                </p:cTn>
                              </p:par>
                              <p:par>
                                <p:cTn id="63" presetID="3" presetClass="exit" presetSubtype="10" fill="hold" grpId="1" nodeType="withEffect">
                                  <p:stCondLst>
                                    <p:cond delay="0"/>
                                  </p:stCondLst>
                                  <p:childTnLst>
                                    <p:animEffect transition="out" filter="blinds(horizontal)">
                                      <p:cBhvr>
                                        <p:cTn id="64" dur="500"/>
                                        <p:tgtEl>
                                          <p:spTgt spid="15"/>
                                        </p:tgtEl>
                                      </p:cBhvr>
                                    </p:animEffect>
                                    <p:set>
                                      <p:cBhvr>
                                        <p:cTn id="65" dur="1" fill="hold">
                                          <p:stCondLst>
                                            <p:cond delay="499"/>
                                          </p:stCondLst>
                                        </p:cTn>
                                        <p:tgtEl>
                                          <p:spTgt spid="15"/>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7" presetClass="entr" presetSubtype="10" fill="hold" grpId="2" nodeType="click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strVal val="#ppt_h"/>
                                          </p:val>
                                        </p:tav>
                                        <p:tav tm="100000">
                                          <p:val>
                                            <p:strVal val="#ppt_h"/>
                                          </p:val>
                                        </p:tav>
                                      </p:tavLst>
                                    </p:anim>
                                  </p:childTnLst>
                                </p:cTn>
                              </p:par>
                              <p:par>
                                <p:cTn id="72" presetID="17" presetClass="entr" presetSubtype="10" fill="hold" nodeType="withEffect">
                                  <p:stCondLst>
                                    <p:cond delay="0"/>
                                  </p:stCondLst>
                                  <p:childTnLst>
                                    <p:set>
                                      <p:cBhvr>
                                        <p:cTn id="73" dur="1" fill="hold">
                                          <p:stCondLst>
                                            <p:cond delay="0"/>
                                          </p:stCondLst>
                                        </p:cTn>
                                        <p:tgtEl>
                                          <p:spTgt spid="56"/>
                                        </p:tgtEl>
                                        <p:attrNameLst>
                                          <p:attrName>style.visibility</p:attrName>
                                        </p:attrNameLst>
                                      </p:cBhvr>
                                      <p:to>
                                        <p:strVal val="visible"/>
                                      </p:to>
                                    </p:set>
                                    <p:anim calcmode="lin" valueType="num">
                                      <p:cBhvr>
                                        <p:cTn id="74" dur="500" fill="hold"/>
                                        <p:tgtEl>
                                          <p:spTgt spid="56"/>
                                        </p:tgtEl>
                                        <p:attrNameLst>
                                          <p:attrName>ppt_w</p:attrName>
                                        </p:attrNameLst>
                                      </p:cBhvr>
                                      <p:tavLst>
                                        <p:tav tm="0">
                                          <p:val>
                                            <p:fltVal val="0"/>
                                          </p:val>
                                        </p:tav>
                                        <p:tav tm="100000">
                                          <p:val>
                                            <p:strVal val="#ppt_w"/>
                                          </p:val>
                                        </p:tav>
                                      </p:tavLst>
                                    </p:anim>
                                    <p:anim calcmode="lin" valueType="num">
                                      <p:cBhvr>
                                        <p:cTn id="75" dur="500" fill="hold"/>
                                        <p:tgtEl>
                                          <p:spTgt spid="56"/>
                                        </p:tgtEl>
                                        <p:attrNameLst>
                                          <p:attrName>ppt_h</p:attrName>
                                        </p:attrNameLst>
                                      </p:cBhvr>
                                      <p:tavLst>
                                        <p:tav tm="0">
                                          <p:val>
                                            <p:strVal val="#ppt_h"/>
                                          </p:val>
                                        </p:tav>
                                        <p:tav tm="100000">
                                          <p:val>
                                            <p:strVal val="#ppt_h"/>
                                          </p:val>
                                        </p:tav>
                                      </p:tavLst>
                                    </p:anim>
                                  </p:childTnLst>
                                </p:cTn>
                              </p:par>
                              <p:par>
                                <p:cTn id="76" presetID="17" presetClass="entr" presetSubtype="10" fill="hold" grpId="0" nodeType="withEffect">
                                  <p:stCondLst>
                                    <p:cond delay="0"/>
                                  </p:stCondLst>
                                  <p:childTnLst>
                                    <p:set>
                                      <p:cBhvr>
                                        <p:cTn id="77" dur="1" fill="hold">
                                          <p:stCondLst>
                                            <p:cond delay="0"/>
                                          </p:stCondLst>
                                        </p:cTn>
                                        <p:tgtEl>
                                          <p:spTgt spid="61"/>
                                        </p:tgtEl>
                                        <p:attrNameLst>
                                          <p:attrName>style.visibility</p:attrName>
                                        </p:attrNameLst>
                                      </p:cBhvr>
                                      <p:to>
                                        <p:strVal val="visible"/>
                                      </p:to>
                                    </p:set>
                                    <p:anim calcmode="lin" valueType="num">
                                      <p:cBhvr>
                                        <p:cTn id="78" dur="500" fill="hold"/>
                                        <p:tgtEl>
                                          <p:spTgt spid="61"/>
                                        </p:tgtEl>
                                        <p:attrNameLst>
                                          <p:attrName>ppt_w</p:attrName>
                                        </p:attrNameLst>
                                      </p:cBhvr>
                                      <p:tavLst>
                                        <p:tav tm="0">
                                          <p:val>
                                            <p:fltVal val="0"/>
                                          </p:val>
                                        </p:tav>
                                        <p:tav tm="100000">
                                          <p:val>
                                            <p:strVal val="#ppt_w"/>
                                          </p:val>
                                        </p:tav>
                                      </p:tavLst>
                                    </p:anim>
                                    <p:anim calcmode="lin" valueType="num">
                                      <p:cBhvr>
                                        <p:cTn id="79" dur="500" fill="hold"/>
                                        <p:tgtEl>
                                          <p:spTgt spid="61"/>
                                        </p:tgtEl>
                                        <p:attrNameLst>
                                          <p:attrName>ppt_h</p:attrName>
                                        </p:attrNameLst>
                                      </p:cBhvr>
                                      <p:tavLst>
                                        <p:tav tm="0">
                                          <p:val>
                                            <p:strVal val="#ppt_h"/>
                                          </p:val>
                                        </p:tav>
                                        <p:tav tm="100000">
                                          <p:val>
                                            <p:strVal val="#ppt_h"/>
                                          </p:val>
                                        </p:tav>
                                      </p:tavLst>
                                    </p:anim>
                                  </p:childTnLst>
                                </p:cTn>
                              </p:par>
                              <p:par>
                                <p:cTn id="80" presetID="17" presetClass="entr" presetSubtype="10" fill="hold" nodeType="withEffect">
                                  <p:stCondLst>
                                    <p:cond delay="0"/>
                                  </p:stCondLst>
                                  <p:childTnLst>
                                    <p:set>
                                      <p:cBhvr>
                                        <p:cTn id="81" dur="1" fill="hold">
                                          <p:stCondLst>
                                            <p:cond delay="0"/>
                                          </p:stCondLst>
                                        </p:cTn>
                                        <p:tgtEl>
                                          <p:spTgt spid="54"/>
                                        </p:tgtEl>
                                        <p:attrNameLst>
                                          <p:attrName>style.visibility</p:attrName>
                                        </p:attrNameLst>
                                      </p:cBhvr>
                                      <p:to>
                                        <p:strVal val="visible"/>
                                      </p:to>
                                    </p:set>
                                    <p:anim calcmode="lin" valueType="num">
                                      <p:cBhvr>
                                        <p:cTn id="82" dur="500" fill="hold"/>
                                        <p:tgtEl>
                                          <p:spTgt spid="54"/>
                                        </p:tgtEl>
                                        <p:attrNameLst>
                                          <p:attrName>ppt_w</p:attrName>
                                        </p:attrNameLst>
                                      </p:cBhvr>
                                      <p:tavLst>
                                        <p:tav tm="0">
                                          <p:val>
                                            <p:fltVal val="0"/>
                                          </p:val>
                                        </p:tav>
                                        <p:tav tm="100000">
                                          <p:val>
                                            <p:strVal val="#ppt_w"/>
                                          </p:val>
                                        </p:tav>
                                      </p:tavLst>
                                    </p:anim>
                                    <p:anim calcmode="lin" valueType="num">
                                      <p:cBhvr>
                                        <p:cTn id="83" dur="500" fill="hold"/>
                                        <p:tgtEl>
                                          <p:spTgt spid="54"/>
                                        </p:tgtEl>
                                        <p:attrNameLst>
                                          <p:attrName>ppt_h</p:attrName>
                                        </p:attrNameLst>
                                      </p:cBhvr>
                                      <p:tavLst>
                                        <p:tav tm="0">
                                          <p:val>
                                            <p:strVal val="#ppt_h"/>
                                          </p:val>
                                        </p:tav>
                                        <p:tav tm="100000">
                                          <p:val>
                                            <p:strVal val="#ppt_h"/>
                                          </p:val>
                                        </p:tav>
                                      </p:tavLst>
                                    </p:anim>
                                  </p:childTnLst>
                                </p:cTn>
                              </p:par>
                            </p:childTnLst>
                          </p:cTn>
                        </p:par>
                      </p:childTnLst>
                    </p:cTn>
                  </p:par>
                  <p:par>
                    <p:cTn id="84" fill="hold">
                      <p:stCondLst>
                        <p:cond delay="indefinite"/>
                      </p:stCondLst>
                      <p:childTnLst>
                        <p:par>
                          <p:cTn id="85" fill="hold">
                            <p:stCondLst>
                              <p:cond delay="0"/>
                            </p:stCondLst>
                            <p:childTnLst>
                              <p:par>
                                <p:cTn id="86" presetID="50" presetClass="entr" presetSubtype="0" decel="100000" fill="hold" grpId="0" nodeType="clickEffect">
                                  <p:stCondLst>
                                    <p:cond delay="0"/>
                                  </p:stCondLst>
                                  <p:childTnLst>
                                    <p:set>
                                      <p:cBhvr>
                                        <p:cTn id="87" dur="1" fill="hold">
                                          <p:stCondLst>
                                            <p:cond delay="0"/>
                                          </p:stCondLst>
                                        </p:cTn>
                                        <p:tgtEl>
                                          <p:spTgt spid="47"/>
                                        </p:tgtEl>
                                        <p:attrNameLst>
                                          <p:attrName>style.visibility</p:attrName>
                                        </p:attrNameLst>
                                      </p:cBhvr>
                                      <p:to>
                                        <p:strVal val="visible"/>
                                      </p:to>
                                    </p:set>
                                    <p:anim calcmode="lin" valueType="num">
                                      <p:cBhvr>
                                        <p:cTn id="88" dur="1000" fill="hold"/>
                                        <p:tgtEl>
                                          <p:spTgt spid="47"/>
                                        </p:tgtEl>
                                        <p:attrNameLst>
                                          <p:attrName>ppt_w</p:attrName>
                                        </p:attrNameLst>
                                      </p:cBhvr>
                                      <p:tavLst>
                                        <p:tav tm="0">
                                          <p:val>
                                            <p:strVal val="#ppt_w+.3"/>
                                          </p:val>
                                        </p:tav>
                                        <p:tav tm="100000">
                                          <p:val>
                                            <p:strVal val="#ppt_w"/>
                                          </p:val>
                                        </p:tav>
                                      </p:tavLst>
                                    </p:anim>
                                    <p:anim calcmode="lin" valueType="num">
                                      <p:cBhvr>
                                        <p:cTn id="89" dur="1000" fill="hold"/>
                                        <p:tgtEl>
                                          <p:spTgt spid="47"/>
                                        </p:tgtEl>
                                        <p:attrNameLst>
                                          <p:attrName>ppt_h</p:attrName>
                                        </p:attrNameLst>
                                      </p:cBhvr>
                                      <p:tavLst>
                                        <p:tav tm="0">
                                          <p:val>
                                            <p:strVal val="#ppt_h"/>
                                          </p:val>
                                        </p:tav>
                                        <p:tav tm="100000">
                                          <p:val>
                                            <p:strVal val="#ppt_h"/>
                                          </p:val>
                                        </p:tav>
                                      </p:tavLst>
                                    </p:anim>
                                    <p:animEffect transition="in" filter="fade">
                                      <p:cBhvr>
                                        <p:cTn id="90" dur="1000"/>
                                        <p:tgtEl>
                                          <p:spTgt spid="47"/>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xit" presetSubtype="10" fill="hold" grpId="3" nodeType="clickEffect">
                                  <p:stCondLst>
                                    <p:cond delay="0"/>
                                  </p:stCondLst>
                                  <p:childTnLst>
                                    <p:animEffect transition="out" filter="blinds(horizontal)">
                                      <p:cBhvr>
                                        <p:cTn id="94" dur="500"/>
                                        <p:tgtEl>
                                          <p:spTgt spid="14"/>
                                        </p:tgtEl>
                                      </p:cBhvr>
                                    </p:animEffect>
                                    <p:set>
                                      <p:cBhvr>
                                        <p:cTn id="95" dur="1" fill="hold">
                                          <p:stCondLst>
                                            <p:cond delay="499"/>
                                          </p:stCondLst>
                                        </p:cTn>
                                        <p:tgtEl>
                                          <p:spTgt spid="14"/>
                                        </p:tgtEl>
                                        <p:attrNameLst>
                                          <p:attrName>style.visibility</p:attrName>
                                        </p:attrNameLst>
                                      </p:cBhvr>
                                      <p:to>
                                        <p:strVal val="hidden"/>
                                      </p:to>
                                    </p:set>
                                  </p:childTnLst>
                                </p:cTn>
                              </p:par>
                              <p:par>
                                <p:cTn id="96" presetID="3" presetClass="exit" presetSubtype="10" fill="hold" nodeType="withEffect">
                                  <p:stCondLst>
                                    <p:cond delay="0"/>
                                  </p:stCondLst>
                                  <p:childTnLst>
                                    <p:animEffect transition="out" filter="blinds(horizontal)">
                                      <p:cBhvr>
                                        <p:cTn id="97" dur="500"/>
                                        <p:tgtEl>
                                          <p:spTgt spid="56"/>
                                        </p:tgtEl>
                                      </p:cBhvr>
                                    </p:animEffect>
                                    <p:set>
                                      <p:cBhvr>
                                        <p:cTn id="98" dur="1" fill="hold">
                                          <p:stCondLst>
                                            <p:cond delay="499"/>
                                          </p:stCondLst>
                                        </p:cTn>
                                        <p:tgtEl>
                                          <p:spTgt spid="56"/>
                                        </p:tgtEl>
                                        <p:attrNameLst>
                                          <p:attrName>style.visibility</p:attrName>
                                        </p:attrNameLst>
                                      </p:cBhvr>
                                      <p:to>
                                        <p:strVal val="hidden"/>
                                      </p:to>
                                    </p:set>
                                  </p:childTnLst>
                                </p:cTn>
                              </p:par>
                              <p:par>
                                <p:cTn id="99" presetID="3" presetClass="exit" presetSubtype="10" fill="hold" grpId="1" nodeType="withEffect">
                                  <p:stCondLst>
                                    <p:cond delay="0"/>
                                  </p:stCondLst>
                                  <p:childTnLst>
                                    <p:animEffect transition="out" filter="blinds(horizontal)">
                                      <p:cBhvr>
                                        <p:cTn id="100" dur="500"/>
                                        <p:tgtEl>
                                          <p:spTgt spid="61"/>
                                        </p:tgtEl>
                                      </p:cBhvr>
                                    </p:animEffect>
                                    <p:set>
                                      <p:cBhvr>
                                        <p:cTn id="101" dur="1" fill="hold">
                                          <p:stCondLst>
                                            <p:cond delay="499"/>
                                          </p:stCondLst>
                                        </p:cTn>
                                        <p:tgtEl>
                                          <p:spTgt spid="61"/>
                                        </p:tgtEl>
                                        <p:attrNameLst>
                                          <p:attrName>style.visibility</p:attrName>
                                        </p:attrNameLst>
                                      </p:cBhvr>
                                      <p:to>
                                        <p:strVal val="hidden"/>
                                      </p:to>
                                    </p:set>
                                  </p:childTnLst>
                                </p:cTn>
                              </p:par>
                              <p:par>
                                <p:cTn id="102" presetID="3" presetClass="exit" presetSubtype="10" fill="hold" nodeType="withEffect">
                                  <p:stCondLst>
                                    <p:cond delay="0"/>
                                  </p:stCondLst>
                                  <p:childTnLst>
                                    <p:animEffect transition="out" filter="blinds(horizontal)">
                                      <p:cBhvr>
                                        <p:cTn id="103" dur="500"/>
                                        <p:tgtEl>
                                          <p:spTgt spid="54"/>
                                        </p:tgtEl>
                                      </p:cBhvr>
                                    </p:animEffect>
                                    <p:set>
                                      <p:cBhvr>
                                        <p:cTn id="104" dur="1" fill="hold">
                                          <p:stCondLst>
                                            <p:cond delay="499"/>
                                          </p:stCondLst>
                                        </p:cTn>
                                        <p:tgtEl>
                                          <p:spTgt spid="54"/>
                                        </p:tgtEl>
                                        <p:attrNameLst>
                                          <p:attrName>style.visibility</p:attrName>
                                        </p:attrNameLst>
                                      </p:cBhvr>
                                      <p:to>
                                        <p:strVal val="hidden"/>
                                      </p:to>
                                    </p:set>
                                  </p:childTnLst>
                                </p:cTn>
                              </p:par>
                              <p:par>
                                <p:cTn id="105" presetID="3" presetClass="exit" presetSubtype="10" fill="hold" grpId="1" nodeType="withEffect">
                                  <p:stCondLst>
                                    <p:cond delay="0"/>
                                  </p:stCondLst>
                                  <p:childTnLst>
                                    <p:animEffect transition="out" filter="blinds(horizontal)">
                                      <p:cBhvr>
                                        <p:cTn id="106" dur="500"/>
                                        <p:tgtEl>
                                          <p:spTgt spid="47"/>
                                        </p:tgtEl>
                                      </p:cBhvr>
                                    </p:animEffect>
                                    <p:set>
                                      <p:cBhvr>
                                        <p:cTn id="107" dur="1" fill="hold">
                                          <p:stCondLst>
                                            <p:cond delay="499"/>
                                          </p:stCondLst>
                                        </p:cTn>
                                        <p:tgtEl>
                                          <p:spTgt spid="47"/>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7" presetClass="entr" presetSubtype="10" fill="hold" grpId="0" nodeType="clickEffect">
                                  <p:stCondLst>
                                    <p:cond delay="0"/>
                                  </p:stCondLst>
                                  <p:childTnLst>
                                    <p:set>
                                      <p:cBhvr>
                                        <p:cTn id="111" dur="1" fill="hold">
                                          <p:stCondLst>
                                            <p:cond delay="0"/>
                                          </p:stCondLst>
                                        </p:cTn>
                                        <p:tgtEl>
                                          <p:spTgt spid="17"/>
                                        </p:tgtEl>
                                        <p:attrNameLst>
                                          <p:attrName>style.visibility</p:attrName>
                                        </p:attrNameLst>
                                      </p:cBhvr>
                                      <p:to>
                                        <p:strVal val="visible"/>
                                      </p:to>
                                    </p:set>
                                    <p:anim calcmode="lin" valueType="num">
                                      <p:cBhvr>
                                        <p:cTn id="112" dur="500" fill="hold"/>
                                        <p:tgtEl>
                                          <p:spTgt spid="17"/>
                                        </p:tgtEl>
                                        <p:attrNameLst>
                                          <p:attrName>ppt_w</p:attrName>
                                        </p:attrNameLst>
                                      </p:cBhvr>
                                      <p:tavLst>
                                        <p:tav tm="0">
                                          <p:val>
                                            <p:fltVal val="0"/>
                                          </p:val>
                                        </p:tav>
                                        <p:tav tm="100000">
                                          <p:val>
                                            <p:strVal val="#ppt_w"/>
                                          </p:val>
                                        </p:tav>
                                      </p:tavLst>
                                    </p:anim>
                                    <p:anim calcmode="lin" valueType="num">
                                      <p:cBhvr>
                                        <p:cTn id="113" dur="500" fill="hold"/>
                                        <p:tgtEl>
                                          <p:spTgt spid="17"/>
                                        </p:tgtEl>
                                        <p:attrNameLst>
                                          <p:attrName>ppt_h</p:attrName>
                                        </p:attrNameLst>
                                      </p:cBhvr>
                                      <p:tavLst>
                                        <p:tav tm="0">
                                          <p:val>
                                            <p:strVal val="#ppt_h"/>
                                          </p:val>
                                        </p:tav>
                                        <p:tav tm="100000">
                                          <p:val>
                                            <p:strVal val="#ppt_h"/>
                                          </p:val>
                                        </p:tav>
                                      </p:tavLst>
                                    </p:anim>
                                  </p:childTnLst>
                                </p:cTn>
                              </p:par>
                              <p:par>
                                <p:cTn id="114" presetID="17" presetClass="entr" presetSubtype="10" fill="hold" nodeType="withEffect">
                                  <p:stCondLst>
                                    <p:cond delay="0"/>
                                  </p:stCondLst>
                                  <p:childTnLst>
                                    <p:set>
                                      <p:cBhvr>
                                        <p:cTn id="115" dur="1" fill="hold">
                                          <p:stCondLst>
                                            <p:cond delay="0"/>
                                          </p:stCondLst>
                                        </p:cTn>
                                        <p:tgtEl>
                                          <p:spTgt spid="30"/>
                                        </p:tgtEl>
                                        <p:attrNameLst>
                                          <p:attrName>style.visibility</p:attrName>
                                        </p:attrNameLst>
                                      </p:cBhvr>
                                      <p:to>
                                        <p:strVal val="visible"/>
                                      </p:to>
                                    </p:set>
                                    <p:anim calcmode="lin" valueType="num">
                                      <p:cBhvr>
                                        <p:cTn id="116" dur="500" fill="hold"/>
                                        <p:tgtEl>
                                          <p:spTgt spid="30"/>
                                        </p:tgtEl>
                                        <p:attrNameLst>
                                          <p:attrName>ppt_w</p:attrName>
                                        </p:attrNameLst>
                                      </p:cBhvr>
                                      <p:tavLst>
                                        <p:tav tm="0">
                                          <p:val>
                                            <p:fltVal val="0"/>
                                          </p:val>
                                        </p:tav>
                                        <p:tav tm="100000">
                                          <p:val>
                                            <p:strVal val="#ppt_w"/>
                                          </p:val>
                                        </p:tav>
                                      </p:tavLst>
                                    </p:anim>
                                    <p:anim calcmode="lin" valueType="num">
                                      <p:cBhvr>
                                        <p:cTn id="117" dur="500" fill="hold"/>
                                        <p:tgtEl>
                                          <p:spTgt spid="30"/>
                                        </p:tgtEl>
                                        <p:attrNameLst>
                                          <p:attrName>ppt_h</p:attrName>
                                        </p:attrNameLst>
                                      </p:cBhvr>
                                      <p:tavLst>
                                        <p:tav tm="0">
                                          <p:val>
                                            <p:strVal val="#ppt_h"/>
                                          </p:val>
                                        </p:tav>
                                        <p:tav tm="100000">
                                          <p:val>
                                            <p:strVal val="#ppt_h"/>
                                          </p:val>
                                        </p:tav>
                                      </p:tavLst>
                                    </p:anim>
                                  </p:childTnLst>
                                </p:cTn>
                              </p:par>
                              <p:par>
                                <p:cTn id="118" presetID="17" presetClass="entr" presetSubtype="10" fill="hold" nodeType="withEffect">
                                  <p:stCondLst>
                                    <p:cond delay="0"/>
                                  </p:stCondLst>
                                  <p:childTnLst>
                                    <p:set>
                                      <p:cBhvr>
                                        <p:cTn id="119" dur="1" fill="hold">
                                          <p:stCondLst>
                                            <p:cond delay="0"/>
                                          </p:stCondLst>
                                        </p:cTn>
                                        <p:tgtEl>
                                          <p:spTgt spid="28"/>
                                        </p:tgtEl>
                                        <p:attrNameLst>
                                          <p:attrName>style.visibility</p:attrName>
                                        </p:attrNameLst>
                                      </p:cBhvr>
                                      <p:to>
                                        <p:strVal val="visible"/>
                                      </p:to>
                                    </p:set>
                                    <p:anim calcmode="lin" valueType="num">
                                      <p:cBhvr>
                                        <p:cTn id="120" dur="500" fill="hold"/>
                                        <p:tgtEl>
                                          <p:spTgt spid="28"/>
                                        </p:tgtEl>
                                        <p:attrNameLst>
                                          <p:attrName>ppt_w</p:attrName>
                                        </p:attrNameLst>
                                      </p:cBhvr>
                                      <p:tavLst>
                                        <p:tav tm="0">
                                          <p:val>
                                            <p:fltVal val="0"/>
                                          </p:val>
                                        </p:tav>
                                        <p:tav tm="100000">
                                          <p:val>
                                            <p:strVal val="#ppt_w"/>
                                          </p:val>
                                        </p:tav>
                                      </p:tavLst>
                                    </p:anim>
                                    <p:anim calcmode="lin" valueType="num">
                                      <p:cBhvr>
                                        <p:cTn id="121" dur="500" fill="hold"/>
                                        <p:tgtEl>
                                          <p:spTgt spid="28"/>
                                        </p:tgtEl>
                                        <p:attrNameLst>
                                          <p:attrName>ppt_h</p:attrName>
                                        </p:attrNameLst>
                                      </p:cBhvr>
                                      <p:tavLst>
                                        <p:tav tm="0">
                                          <p:val>
                                            <p:strVal val="#ppt_h"/>
                                          </p:val>
                                        </p:tav>
                                        <p:tav tm="100000">
                                          <p:val>
                                            <p:strVal val="#ppt_h"/>
                                          </p:val>
                                        </p:tav>
                                      </p:tavLst>
                                    </p:anim>
                                  </p:childTnLst>
                                </p:cTn>
                              </p:par>
                              <p:par>
                                <p:cTn id="122" presetID="17" presetClass="entr" presetSubtype="10" fill="hold" grpId="0" nodeType="withEffect">
                                  <p:stCondLst>
                                    <p:cond delay="0"/>
                                  </p:stCondLst>
                                  <p:childTnLst>
                                    <p:set>
                                      <p:cBhvr>
                                        <p:cTn id="123" dur="1" fill="hold">
                                          <p:stCondLst>
                                            <p:cond delay="0"/>
                                          </p:stCondLst>
                                        </p:cTn>
                                        <p:tgtEl>
                                          <p:spTgt spid="18"/>
                                        </p:tgtEl>
                                        <p:attrNameLst>
                                          <p:attrName>style.visibility</p:attrName>
                                        </p:attrNameLst>
                                      </p:cBhvr>
                                      <p:to>
                                        <p:strVal val="visible"/>
                                      </p:to>
                                    </p:set>
                                    <p:anim calcmode="lin" valueType="num">
                                      <p:cBhvr>
                                        <p:cTn id="124" dur="500" fill="hold"/>
                                        <p:tgtEl>
                                          <p:spTgt spid="18"/>
                                        </p:tgtEl>
                                        <p:attrNameLst>
                                          <p:attrName>ppt_w</p:attrName>
                                        </p:attrNameLst>
                                      </p:cBhvr>
                                      <p:tavLst>
                                        <p:tav tm="0">
                                          <p:val>
                                            <p:fltVal val="0"/>
                                          </p:val>
                                        </p:tav>
                                        <p:tav tm="100000">
                                          <p:val>
                                            <p:strVal val="#ppt_w"/>
                                          </p:val>
                                        </p:tav>
                                      </p:tavLst>
                                    </p:anim>
                                    <p:anim calcmode="lin" valueType="num">
                                      <p:cBhvr>
                                        <p:cTn id="125"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26" fill="hold">
                      <p:stCondLst>
                        <p:cond delay="indefinite"/>
                      </p:stCondLst>
                      <p:childTnLst>
                        <p:par>
                          <p:cTn id="127" fill="hold">
                            <p:stCondLst>
                              <p:cond delay="0"/>
                            </p:stCondLst>
                            <p:childTnLst>
                              <p:par>
                                <p:cTn id="128" presetID="50" presetClass="entr" presetSubtype="0" decel="100000" fill="hold" grpId="0" nodeType="clickEffect">
                                  <p:stCondLst>
                                    <p:cond delay="0"/>
                                  </p:stCondLst>
                                  <p:childTnLst>
                                    <p:set>
                                      <p:cBhvr>
                                        <p:cTn id="129" dur="1" fill="hold">
                                          <p:stCondLst>
                                            <p:cond delay="0"/>
                                          </p:stCondLst>
                                        </p:cTn>
                                        <p:tgtEl>
                                          <p:spTgt spid="21"/>
                                        </p:tgtEl>
                                        <p:attrNameLst>
                                          <p:attrName>style.visibility</p:attrName>
                                        </p:attrNameLst>
                                      </p:cBhvr>
                                      <p:to>
                                        <p:strVal val="visible"/>
                                      </p:to>
                                    </p:set>
                                    <p:anim calcmode="lin" valueType="num">
                                      <p:cBhvr>
                                        <p:cTn id="130" dur="1000" fill="hold"/>
                                        <p:tgtEl>
                                          <p:spTgt spid="21"/>
                                        </p:tgtEl>
                                        <p:attrNameLst>
                                          <p:attrName>ppt_w</p:attrName>
                                        </p:attrNameLst>
                                      </p:cBhvr>
                                      <p:tavLst>
                                        <p:tav tm="0">
                                          <p:val>
                                            <p:strVal val="#ppt_w+.3"/>
                                          </p:val>
                                        </p:tav>
                                        <p:tav tm="100000">
                                          <p:val>
                                            <p:strVal val="#ppt_w"/>
                                          </p:val>
                                        </p:tav>
                                      </p:tavLst>
                                    </p:anim>
                                    <p:anim calcmode="lin" valueType="num">
                                      <p:cBhvr>
                                        <p:cTn id="131" dur="1000" fill="hold"/>
                                        <p:tgtEl>
                                          <p:spTgt spid="21"/>
                                        </p:tgtEl>
                                        <p:attrNameLst>
                                          <p:attrName>ppt_h</p:attrName>
                                        </p:attrNameLst>
                                      </p:cBhvr>
                                      <p:tavLst>
                                        <p:tav tm="0">
                                          <p:val>
                                            <p:strVal val="#ppt_h"/>
                                          </p:val>
                                        </p:tav>
                                        <p:tav tm="100000">
                                          <p:val>
                                            <p:strVal val="#ppt_h"/>
                                          </p:val>
                                        </p:tav>
                                      </p:tavLst>
                                    </p:anim>
                                    <p:animEffect transition="in" filter="fade">
                                      <p:cBhvr>
                                        <p:cTn id="132"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p:bldP spid="13" grpId="1"/>
      <p:bldP spid="14" grpId="0" animBg="1"/>
      <p:bldP spid="14" grpId="1" animBg="1"/>
      <p:bldP spid="14" grpId="2" animBg="1"/>
      <p:bldP spid="14" grpId="3" animBg="1"/>
      <p:bldP spid="15" grpId="0"/>
      <p:bldP spid="15" grpId="1"/>
      <p:bldP spid="17" grpId="0" animBg="1"/>
      <p:bldP spid="18" grpId="0" animBg="1"/>
      <p:bldP spid="21" grpId="0"/>
      <p:bldP spid="47" grpId="0"/>
      <p:bldP spid="47" grpId="1"/>
      <p:bldP spid="61" grpId="0" animBg="1"/>
      <p:bldP spid="61"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689100"/>
          </a:xfrm>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طراحی نظام مالی</a:t>
            </a:r>
            <a:r>
              <a:rPr lang="fa-IR" sz="3600" dirty="0" smtClean="0"/>
              <a:t/>
            </a:r>
            <a:br>
              <a:rPr lang="fa-IR" sz="3600" dirty="0" smtClean="0"/>
            </a:br>
            <a:r>
              <a:rPr lang="en-US" sz="3600" dirty="0" smtClean="0"/>
              <a:t/>
            </a:r>
            <a:br>
              <a:rPr lang="en-US" sz="3600" dirty="0" smtClean="0"/>
            </a:br>
            <a:endParaRPr lang="en-US" sz="36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نظام مالی ایران</a:t>
            </a:r>
            <a:endParaRPr lang="en-US"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نظام بانکی ایران</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0149731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34</a:t>
            </a:fld>
            <a:endParaRPr lang="en-US" dirty="0"/>
          </a:p>
        </p:txBody>
      </p:sp>
    </p:spTree>
    <p:extLst>
      <p:ext uri="{BB962C8B-B14F-4D97-AF65-F5344CB8AC3E}">
        <p14:creationId xmlns:p14="http://schemas.microsoft.com/office/powerpoint/2010/main" xmlns="" val="38949418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93014453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35</a:t>
            </a:fld>
            <a:endParaRPr lang="en-US" dirty="0"/>
          </a:p>
        </p:txBody>
      </p:sp>
    </p:spTree>
    <p:extLst>
      <p:ext uri="{BB962C8B-B14F-4D97-AF65-F5344CB8AC3E}">
        <p14:creationId xmlns:p14="http://schemas.microsoft.com/office/powerpoint/2010/main" xmlns="" val="38949418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توصیه‌هایی برای طراحی نظام </a:t>
            </a:r>
            <a:r>
              <a:rPr lang="fa-IR" dirty="0" smtClean="0"/>
              <a:t>مالی</a:t>
            </a:r>
            <a:endParaRPr lang="en-US" dirty="0"/>
          </a:p>
        </p:txBody>
      </p:sp>
      <p:sp>
        <p:nvSpPr>
          <p:cNvPr id="3" name="Content Placeholder 2"/>
          <p:cNvSpPr>
            <a:spLocks noGrp="1"/>
          </p:cNvSpPr>
          <p:nvPr>
            <p:ph idx="1"/>
          </p:nvPr>
        </p:nvSpPr>
        <p:spPr/>
        <p:txBody>
          <a:bodyPr/>
          <a:lstStyle/>
          <a:p>
            <a:r>
              <a:rPr lang="fa-IR" dirty="0">
                <a:cs typeface="B Zar" pitchFamily="2" charset="-78"/>
              </a:rPr>
              <a:t>توصیه می‌شود رابطۀ تکامل مشترک مبنای معماری نظام مالی قرار گیرد.</a:t>
            </a:r>
            <a:endParaRPr lang="en-US" dirty="0">
              <a:cs typeface="B Zar" pitchFamily="2" charset="-78"/>
            </a:endParaRPr>
          </a:p>
          <a:p>
            <a:r>
              <a:rPr lang="fa-IR" dirty="0">
                <a:cs typeface="B Zar" pitchFamily="2" charset="-78"/>
              </a:rPr>
              <a:t>توصیه می‌شود وضع قوانین و مقررات به منزلۀ پایۀ اساسی توسعۀ نظام مالی لحاظ </a:t>
            </a:r>
            <a:r>
              <a:rPr lang="fa-IR" dirty="0" smtClean="0">
                <a:cs typeface="B Zar" pitchFamily="2" charset="-78"/>
              </a:rPr>
              <a:t>گردد</a:t>
            </a:r>
            <a:r>
              <a:rPr lang="en-US" dirty="0" smtClean="0">
                <a:cs typeface="B Zar" pitchFamily="2" charset="-78"/>
              </a:rPr>
              <a:t>.</a:t>
            </a:r>
          </a:p>
          <a:p>
            <a:r>
              <a:rPr lang="fa-IR" dirty="0">
                <a:cs typeface="B Zar" pitchFamily="2" charset="-78"/>
              </a:rPr>
              <a:t>همکاری مقام ناظر بازار پول و سرمایه برای وضع قوانین و مقررات مالی </a:t>
            </a:r>
            <a:r>
              <a:rPr lang="fa-IR" dirty="0" smtClean="0">
                <a:cs typeface="B Zar" pitchFamily="2" charset="-78"/>
              </a:rPr>
              <a:t>در دستور کار قرار گیرد.</a:t>
            </a:r>
            <a:endParaRPr lang="en-US" dirty="0" smtClean="0">
              <a:cs typeface="B Zar" pitchFamily="2" charset="-78"/>
            </a:endParaRPr>
          </a:p>
          <a:p>
            <a:r>
              <a:rPr lang="en-US" dirty="0" smtClean="0">
                <a:cs typeface="B Zar" pitchFamily="2" charset="-78"/>
              </a:rPr>
              <a:t>…</a:t>
            </a:r>
            <a:endParaRPr lang="en-US" dirty="0">
              <a:cs typeface="B Zar" pitchFamily="2" charset="-78"/>
            </a:endParaRPr>
          </a:p>
          <a:p>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36</a:t>
            </a:fld>
            <a:endParaRPr lang="en-US" dirty="0"/>
          </a:p>
        </p:txBody>
      </p:sp>
    </p:spTree>
    <p:extLst>
      <p:ext uri="{BB962C8B-B14F-4D97-AF65-F5344CB8AC3E}">
        <p14:creationId xmlns:p14="http://schemas.microsoft.com/office/powerpoint/2010/main" xmlns="" val="2323717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37</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دسته‌بندی سنتی </a:t>
            </a:r>
            <a:r>
              <a:rPr lang="fa-IR" dirty="0" smtClean="0"/>
              <a:t>بازارهای مالی</a:t>
            </a:r>
            <a:endParaRPr lang="en-US" dirty="0"/>
          </a:p>
        </p:txBody>
      </p:sp>
      <p:graphicFrame>
        <p:nvGraphicFramePr>
          <p:cNvPr id="4" name="Content Placeholder 3"/>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graphicEl>
                                              <a:dgm id="{A03E0199-84A4-49CD-B052-3C228C89219E}"/>
                                            </p:graphicEl>
                                          </p:spTgt>
                                        </p:tgtEl>
                                        <p:attrNameLst>
                                          <p:attrName>style.visibility</p:attrName>
                                        </p:attrNameLst>
                                      </p:cBhvr>
                                      <p:to>
                                        <p:strVal val="visible"/>
                                      </p:to>
                                    </p:set>
                                    <p:anim calcmode="lin" valueType="num">
                                      <p:cBhvr>
                                        <p:cTn id="7" dur="500" decel="50000" fill="hold">
                                          <p:stCondLst>
                                            <p:cond delay="0"/>
                                          </p:stCondLst>
                                        </p:cTn>
                                        <p:tgtEl>
                                          <p:spTgt spid="4">
                                            <p:graphicEl>
                                              <a:dgm id="{A03E0199-84A4-49CD-B052-3C228C89219E}"/>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graphicEl>
                                              <a:dgm id="{A03E0199-84A4-49CD-B052-3C228C89219E}"/>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graphicEl>
                                              <a:dgm id="{A03E0199-84A4-49CD-B052-3C228C89219E}"/>
                                            </p:graphicEl>
                                          </p:spTgt>
                                        </p:tgtEl>
                                        <p:attrNameLst>
                                          <p:attrName>ppt_w</p:attrName>
                                        </p:attrNameLst>
                                      </p:cBhvr>
                                      <p:tavLst>
                                        <p:tav tm="0">
                                          <p:val>
                                            <p:strVal val="#ppt_w*.05"/>
                                          </p:val>
                                        </p:tav>
                                        <p:tav tm="100000">
                                          <p:val>
                                            <p:strVal val="#ppt_w"/>
                                          </p:val>
                                        </p:tav>
                                      </p:tavLst>
                                    </p:anim>
                                    <p:anim calcmode="lin" valueType="num">
                                      <p:cBhvr>
                                        <p:cTn id="10" dur="1000" fill="hold"/>
                                        <p:tgtEl>
                                          <p:spTgt spid="4">
                                            <p:graphicEl>
                                              <a:dgm id="{A03E0199-84A4-49CD-B052-3C228C89219E}"/>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graphicEl>
                                              <a:dgm id="{A03E0199-84A4-49CD-B052-3C228C89219E}"/>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graphicEl>
                                              <a:dgm id="{A03E0199-84A4-49CD-B052-3C228C89219E}"/>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graphicEl>
                                              <a:dgm id="{A03E0199-84A4-49CD-B052-3C228C89219E}"/>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graphicEl>
                                              <a:dgm id="{A03E0199-84A4-49CD-B052-3C228C89219E}"/>
                                            </p:graphic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4">
                                            <p:graphicEl>
                                              <a:dgm id="{E06E8FE2-E920-43F7-85FD-643C8FAEFA15}"/>
                                            </p:graphicEl>
                                          </p:spTgt>
                                        </p:tgtEl>
                                        <p:attrNameLst>
                                          <p:attrName>style.visibility</p:attrName>
                                        </p:attrNameLst>
                                      </p:cBhvr>
                                      <p:to>
                                        <p:strVal val="visible"/>
                                      </p:to>
                                    </p:set>
                                    <p:anim calcmode="lin" valueType="num">
                                      <p:cBhvr>
                                        <p:cTn id="18" dur="500" decel="50000" fill="hold">
                                          <p:stCondLst>
                                            <p:cond delay="0"/>
                                          </p:stCondLst>
                                        </p:cTn>
                                        <p:tgtEl>
                                          <p:spTgt spid="4">
                                            <p:graphicEl>
                                              <a:dgm id="{E06E8FE2-E920-43F7-85FD-643C8FAEFA15}"/>
                                            </p:graphic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4">
                                            <p:graphicEl>
                                              <a:dgm id="{E06E8FE2-E920-43F7-85FD-643C8FAEFA15}"/>
                                            </p:graphic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4">
                                            <p:graphicEl>
                                              <a:dgm id="{E06E8FE2-E920-43F7-85FD-643C8FAEFA15}"/>
                                            </p:graphicEl>
                                          </p:spTgt>
                                        </p:tgtEl>
                                        <p:attrNameLst>
                                          <p:attrName>ppt_w</p:attrName>
                                        </p:attrNameLst>
                                      </p:cBhvr>
                                      <p:tavLst>
                                        <p:tav tm="0">
                                          <p:val>
                                            <p:strVal val="#ppt_w*.05"/>
                                          </p:val>
                                        </p:tav>
                                        <p:tav tm="100000">
                                          <p:val>
                                            <p:strVal val="#ppt_w"/>
                                          </p:val>
                                        </p:tav>
                                      </p:tavLst>
                                    </p:anim>
                                    <p:anim calcmode="lin" valueType="num">
                                      <p:cBhvr>
                                        <p:cTn id="21" dur="1000" fill="hold"/>
                                        <p:tgtEl>
                                          <p:spTgt spid="4">
                                            <p:graphicEl>
                                              <a:dgm id="{E06E8FE2-E920-43F7-85FD-643C8FAEFA15}"/>
                                            </p:graphic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4">
                                            <p:graphicEl>
                                              <a:dgm id="{E06E8FE2-E920-43F7-85FD-643C8FAEFA15}"/>
                                            </p:graphic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4">
                                            <p:graphicEl>
                                              <a:dgm id="{E06E8FE2-E920-43F7-85FD-643C8FAEFA15}"/>
                                            </p:graphic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4">
                                            <p:graphicEl>
                                              <a:dgm id="{E06E8FE2-E920-43F7-85FD-643C8FAEFA15}"/>
                                            </p:graphic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4">
                                            <p:graphicEl>
                                              <a:dgm id="{E06E8FE2-E920-43F7-85FD-643C8FAEFA15}"/>
                                            </p:graphicEl>
                                          </p:spTgt>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4">
                                            <p:graphicEl>
                                              <a:dgm id="{9D0DB56D-944E-4DDD-9743-D0CB98BEAC90}"/>
                                            </p:graphicEl>
                                          </p:spTgt>
                                        </p:tgtEl>
                                        <p:attrNameLst>
                                          <p:attrName>style.visibility</p:attrName>
                                        </p:attrNameLst>
                                      </p:cBhvr>
                                      <p:to>
                                        <p:strVal val="visible"/>
                                      </p:to>
                                    </p:set>
                                    <p:anim calcmode="lin" valueType="num">
                                      <p:cBhvr>
                                        <p:cTn id="29" dur="500" decel="50000" fill="hold">
                                          <p:stCondLst>
                                            <p:cond delay="0"/>
                                          </p:stCondLst>
                                        </p:cTn>
                                        <p:tgtEl>
                                          <p:spTgt spid="4">
                                            <p:graphicEl>
                                              <a:dgm id="{9D0DB56D-944E-4DDD-9743-D0CB98BEAC90}"/>
                                            </p:graphic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4">
                                            <p:graphicEl>
                                              <a:dgm id="{9D0DB56D-944E-4DDD-9743-D0CB98BEAC90}"/>
                                            </p:graphic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4">
                                            <p:graphicEl>
                                              <a:dgm id="{9D0DB56D-944E-4DDD-9743-D0CB98BEAC90}"/>
                                            </p:graphicEl>
                                          </p:spTgt>
                                        </p:tgtEl>
                                        <p:attrNameLst>
                                          <p:attrName>ppt_w</p:attrName>
                                        </p:attrNameLst>
                                      </p:cBhvr>
                                      <p:tavLst>
                                        <p:tav tm="0">
                                          <p:val>
                                            <p:strVal val="#ppt_w*.05"/>
                                          </p:val>
                                        </p:tav>
                                        <p:tav tm="100000">
                                          <p:val>
                                            <p:strVal val="#ppt_w"/>
                                          </p:val>
                                        </p:tav>
                                      </p:tavLst>
                                    </p:anim>
                                    <p:anim calcmode="lin" valueType="num">
                                      <p:cBhvr>
                                        <p:cTn id="32" dur="1000" fill="hold"/>
                                        <p:tgtEl>
                                          <p:spTgt spid="4">
                                            <p:graphicEl>
                                              <a:dgm id="{9D0DB56D-944E-4DDD-9743-D0CB98BEAC90}"/>
                                            </p:graphic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4">
                                            <p:graphicEl>
                                              <a:dgm id="{9D0DB56D-944E-4DDD-9743-D0CB98BEAC90}"/>
                                            </p:graphic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4">
                                            <p:graphicEl>
                                              <a:dgm id="{9D0DB56D-944E-4DDD-9743-D0CB98BEAC90}"/>
                                            </p:graphic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4">
                                            <p:graphicEl>
                                              <a:dgm id="{9D0DB56D-944E-4DDD-9743-D0CB98BEAC90}"/>
                                            </p:graphic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4">
                                            <p:graphicEl>
                                              <a:dgm id="{9D0DB56D-944E-4DDD-9743-D0CB98BEAC90}"/>
                                            </p:graphicEl>
                                          </p:spTgt>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4">
                                            <p:graphicEl>
                                              <a:dgm id="{4C090001-AE72-4AEE-82A1-1BA128CC4F93}"/>
                                            </p:graphicEl>
                                          </p:spTgt>
                                        </p:tgtEl>
                                        <p:attrNameLst>
                                          <p:attrName>style.visibility</p:attrName>
                                        </p:attrNameLst>
                                      </p:cBhvr>
                                      <p:to>
                                        <p:strVal val="visible"/>
                                      </p:to>
                                    </p:set>
                                    <p:anim calcmode="lin" valueType="num">
                                      <p:cBhvr>
                                        <p:cTn id="40" dur="500" decel="50000" fill="hold">
                                          <p:stCondLst>
                                            <p:cond delay="0"/>
                                          </p:stCondLst>
                                        </p:cTn>
                                        <p:tgtEl>
                                          <p:spTgt spid="4">
                                            <p:graphicEl>
                                              <a:dgm id="{4C090001-AE72-4AEE-82A1-1BA128CC4F93}"/>
                                            </p:graphic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4">
                                            <p:graphicEl>
                                              <a:dgm id="{4C090001-AE72-4AEE-82A1-1BA128CC4F93}"/>
                                            </p:graphic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4">
                                            <p:graphicEl>
                                              <a:dgm id="{4C090001-AE72-4AEE-82A1-1BA128CC4F93}"/>
                                            </p:graphicEl>
                                          </p:spTgt>
                                        </p:tgtEl>
                                        <p:attrNameLst>
                                          <p:attrName>ppt_w</p:attrName>
                                        </p:attrNameLst>
                                      </p:cBhvr>
                                      <p:tavLst>
                                        <p:tav tm="0">
                                          <p:val>
                                            <p:strVal val="#ppt_w*.05"/>
                                          </p:val>
                                        </p:tav>
                                        <p:tav tm="100000">
                                          <p:val>
                                            <p:strVal val="#ppt_w"/>
                                          </p:val>
                                        </p:tav>
                                      </p:tavLst>
                                    </p:anim>
                                    <p:anim calcmode="lin" valueType="num">
                                      <p:cBhvr>
                                        <p:cTn id="43" dur="1000" fill="hold"/>
                                        <p:tgtEl>
                                          <p:spTgt spid="4">
                                            <p:graphicEl>
                                              <a:dgm id="{4C090001-AE72-4AEE-82A1-1BA128CC4F93}"/>
                                            </p:graphic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4">
                                            <p:graphicEl>
                                              <a:dgm id="{4C090001-AE72-4AEE-82A1-1BA128CC4F93}"/>
                                            </p:graphic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4">
                                            <p:graphicEl>
                                              <a:dgm id="{4C090001-AE72-4AEE-82A1-1BA128CC4F93}"/>
                                            </p:graphic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4">
                                            <p:graphicEl>
                                              <a:dgm id="{4C090001-AE72-4AEE-82A1-1BA128CC4F93}"/>
                                            </p:graphic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4">
                                            <p:graphicEl>
                                              <a:dgm id="{4C090001-AE72-4AEE-82A1-1BA128CC4F9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مرز مشترک بازار پول و سرمایه</a:t>
            </a:r>
            <a:endParaRPr lang="en-US" dirty="0" smtClean="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graphicEl>
                                              <a:dgm id="{B81F8A28-7F2C-4D5C-A581-99DDA73530BC}"/>
                                            </p:graphicEl>
                                          </p:spTgt>
                                        </p:tgtEl>
                                        <p:attrNameLst>
                                          <p:attrName>style.visibility</p:attrName>
                                        </p:attrNameLst>
                                      </p:cBhvr>
                                      <p:to>
                                        <p:strVal val="visible"/>
                                      </p:to>
                                    </p:set>
                                    <p:animEffect transition="in" filter="fade">
                                      <p:cBhvr>
                                        <p:cTn id="7" dur="1000"/>
                                        <p:tgtEl>
                                          <p:spTgt spid="6">
                                            <p:graphicEl>
                                              <a:dgm id="{B81F8A28-7F2C-4D5C-A581-99DDA73530BC}"/>
                                            </p:graphicEl>
                                          </p:spTgt>
                                        </p:tgtEl>
                                      </p:cBhvr>
                                    </p:animEffect>
                                    <p:anim calcmode="lin" valueType="num">
                                      <p:cBhvr>
                                        <p:cTn id="8" dur="1000" fill="hold"/>
                                        <p:tgtEl>
                                          <p:spTgt spid="6">
                                            <p:graphicEl>
                                              <a:dgm id="{B81F8A28-7F2C-4D5C-A581-99DDA73530BC}"/>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B81F8A28-7F2C-4D5C-A581-99DDA73530BC}"/>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graphicEl>
                                              <a:dgm id="{DE6533EF-91C2-488E-93F3-BF3609BF89B9}"/>
                                            </p:graphicEl>
                                          </p:spTgt>
                                        </p:tgtEl>
                                        <p:attrNameLst>
                                          <p:attrName>style.visibility</p:attrName>
                                        </p:attrNameLst>
                                      </p:cBhvr>
                                      <p:to>
                                        <p:strVal val="visible"/>
                                      </p:to>
                                    </p:set>
                                    <p:animEffect transition="in" filter="fade">
                                      <p:cBhvr>
                                        <p:cTn id="13" dur="1000"/>
                                        <p:tgtEl>
                                          <p:spTgt spid="6">
                                            <p:graphicEl>
                                              <a:dgm id="{DE6533EF-91C2-488E-93F3-BF3609BF89B9}"/>
                                            </p:graphicEl>
                                          </p:spTgt>
                                        </p:tgtEl>
                                      </p:cBhvr>
                                    </p:animEffect>
                                    <p:anim calcmode="lin" valueType="num">
                                      <p:cBhvr>
                                        <p:cTn id="14" dur="1000" fill="hold"/>
                                        <p:tgtEl>
                                          <p:spTgt spid="6">
                                            <p:graphicEl>
                                              <a:dgm id="{DE6533EF-91C2-488E-93F3-BF3609BF89B9}"/>
                                            </p:graphicEl>
                                          </p:spTgt>
                                        </p:tgtEl>
                                        <p:attrNameLst>
                                          <p:attrName>ppt_x</p:attrName>
                                        </p:attrNameLst>
                                      </p:cBhvr>
                                      <p:tavLst>
                                        <p:tav tm="0">
                                          <p:val>
                                            <p:strVal val="#ppt_x"/>
                                          </p:val>
                                        </p:tav>
                                        <p:tav tm="100000">
                                          <p:val>
                                            <p:strVal val="#ppt_x"/>
                                          </p:val>
                                        </p:tav>
                                      </p:tavLst>
                                    </p:anim>
                                    <p:anim calcmode="lin" valueType="num">
                                      <p:cBhvr>
                                        <p:cTn id="15" dur="1000" fill="hold"/>
                                        <p:tgtEl>
                                          <p:spTgt spid="6">
                                            <p:graphicEl>
                                              <a:dgm id="{DE6533EF-91C2-488E-93F3-BF3609BF89B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بازیگران بازارهای مالی از منظر نهادهای مالی</a:t>
            </a:r>
            <a:endParaRPr lang="en-US" sz="3200" dirty="0"/>
          </a:p>
        </p:txBody>
      </p:sp>
      <p:sp>
        <p:nvSpPr>
          <p:cNvPr id="17" name="Freeform 16"/>
          <p:cNvSpPr/>
          <p:nvPr/>
        </p:nvSpPr>
        <p:spPr>
          <a:xfrm>
            <a:off x="458583" y="2967421"/>
            <a:ext cx="1834381" cy="1834381"/>
          </a:xfrm>
          <a:custGeom>
            <a:avLst/>
            <a:gdLst>
              <a:gd name="connsiteX0" fmla="*/ 0 w 1834381"/>
              <a:gd name="connsiteY0" fmla="*/ 917191 h 1834381"/>
              <a:gd name="connsiteX1" fmla="*/ 268640 w 1834381"/>
              <a:gd name="connsiteY1" fmla="*/ 268639 h 1834381"/>
              <a:gd name="connsiteX2" fmla="*/ 917193 w 1834381"/>
              <a:gd name="connsiteY2" fmla="*/ 1 h 1834381"/>
              <a:gd name="connsiteX3" fmla="*/ 1565745 w 1834381"/>
              <a:gd name="connsiteY3" fmla="*/ 268641 h 1834381"/>
              <a:gd name="connsiteX4" fmla="*/ 1834383 w 1834381"/>
              <a:gd name="connsiteY4" fmla="*/ 917194 h 1834381"/>
              <a:gd name="connsiteX5" fmla="*/ 1565744 w 1834381"/>
              <a:gd name="connsiteY5" fmla="*/ 1565746 h 1834381"/>
              <a:gd name="connsiteX6" fmla="*/ 917192 w 1834381"/>
              <a:gd name="connsiteY6" fmla="*/ 1834385 h 1834381"/>
              <a:gd name="connsiteX7" fmla="*/ 268640 w 1834381"/>
              <a:gd name="connsiteY7" fmla="*/ 1565745 h 1834381"/>
              <a:gd name="connsiteX8" fmla="*/ 2 w 1834381"/>
              <a:gd name="connsiteY8" fmla="*/ 917193 h 1834381"/>
              <a:gd name="connsiteX9" fmla="*/ 0 w 1834381"/>
              <a:gd name="connsiteY9" fmla="*/ 917191 h 183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4381" h="1834381">
                <a:moveTo>
                  <a:pt x="0" y="917191"/>
                </a:moveTo>
                <a:cubicBezTo>
                  <a:pt x="0" y="673937"/>
                  <a:pt x="96633" y="440646"/>
                  <a:pt x="268640" y="268639"/>
                </a:cubicBezTo>
                <a:cubicBezTo>
                  <a:pt x="440647" y="96633"/>
                  <a:pt x="673938" y="0"/>
                  <a:pt x="917193" y="1"/>
                </a:cubicBezTo>
                <a:cubicBezTo>
                  <a:pt x="1160447" y="1"/>
                  <a:pt x="1393738" y="96634"/>
                  <a:pt x="1565745" y="268641"/>
                </a:cubicBezTo>
                <a:cubicBezTo>
                  <a:pt x="1737751" y="440648"/>
                  <a:pt x="1834384" y="673939"/>
                  <a:pt x="1834383" y="917194"/>
                </a:cubicBezTo>
                <a:cubicBezTo>
                  <a:pt x="1834383" y="1160448"/>
                  <a:pt x="1737751" y="1393739"/>
                  <a:pt x="1565744" y="1565746"/>
                </a:cubicBezTo>
                <a:cubicBezTo>
                  <a:pt x="1393737" y="1737753"/>
                  <a:pt x="1160446" y="1834385"/>
                  <a:pt x="917192" y="1834385"/>
                </a:cubicBezTo>
                <a:cubicBezTo>
                  <a:pt x="673938" y="1834385"/>
                  <a:pt x="440647" y="1737752"/>
                  <a:pt x="268640" y="1565745"/>
                </a:cubicBezTo>
                <a:cubicBezTo>
                  <a:pt x="96633" y="1393738"/>
                  <a:pt x="1" y="1160447"/>
                  <a:pt x="2" y="917193"/>
                </a:cubicBezTo>
                <a:lnTo>
                  <a:pt x="0" y="917191"/>
                </a:lnTo>
                <a:close/>
              </a:path>
            </a:pathLst>
          </a:custGeom>
          <a:scene3d>
            <a:camera prst="orthographicFront"/>
            <a:lightRig rig="flat" dir="t"/>
          </a:scene3d>
          <a:sp3d prstMaterial="plastic">
            <a:bevelT w="120900" h="88900"/>
            <a:bevelB w="88900" h="31750" prst="angle"/>
          </a:sp3d>
        </p:spPr>
        <p:style>
          <a:lnRef idx="0">
            <a:schemeClr val="accent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96579" tIns="296579" rIns="296579" bIns="296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عرضه‌کنندگان وجوه</a:t>
            </a:r>
            <a:endParaRPr lang="en-US" sz="2200" kern="1200" dirty="0">
              <a:cs typeface="B Zar" pitchFamily="2" charset="-78"/>
            </a:endParaRPr>
          </a:p>
        </p:txBody>
      </p:sp>
      <p:sp>
        <p:nvSpPr>
          <p:cNvPr id="19" name="Freeform 18"/>
          <p:cNvSpPr/>
          <p:nvPr/>
        </p:nvSpPr>
        <p:spPr>
          <a:xfrm>
            <a:off x="3654809" y="2967421"/>
            <a:ext cx="1834381" cy="1834381"/>
          </a:xfrm>
          <a:custGeom>
            <a:avLst/>
            <a:gdLst>
              <a:gd name="connsiteX0" fmla="*/ 0 w 1834381"/>
              <a:gd name="connsiteY0" fmla="*/ 917191 h 1834381"/>
              <a:gd name="connsiteX1" fmla="*/ 268640 w 1834381"/>
              <a:gd name="connsiteY1" fmla="*/ 268639 h 1834381"/>
              <a:gd name="connsiteX2" fmla="*/ 917193 w 1834381"/>
              <a:gd name="connsiteY2" fmla="*/ 1 h 1834381"/>
              <a:gd name="connsiteX3" fmla="*/ 1565745 w 1834381"/>
              <a:gd name="connsiteY3" fmla="*/ 268641 h 1834381"/>
              <a:gd name="connsiteX4" fmla="*/ 1834383 w 1834381"/>
              <a:gd name="connsiteY4" fmla="*/ 917194 h 1834381"/>
              <a:gd name="connsiteX5" fmla="*/ 1565744 w 1834381"/>
              <a:gd name="connsiteY5" fmla="*/ 1565746 h 1834381"/>
              <a:gd name="connsiteX6" fmla="*/ 917192 w 1834381"/>
              <a:gd name="connsiteY6" fmla="*/ 1834385 h 1834381"/>
              <a:gd name="connsiteX7" fmla="*/ 268640 w 1834381"/>
              <a:gd name="connsiteY7" fmla="*/ 1565745 h 1834381"/>
              <a:gd name="connsiteX8" fmla="*/ 2 w 1834381"/>
              <a:gd name="connsiteY8" fmla="*/ 917193 h 1834381"/>
              <a:gd name="connsiteX9" fmla="*/ 0 w 1834381"/>
              <a:gd name="connsiteY9" fmla="*/ 917191 h 183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4381" h="1834381">
                <a:moveTo>
                  <a:pt x="0" y="917191"/>
                </a:moveTo>
                <a:cubicBezTo>
                  <a:pt x="0" y="673937"/>
                  <a:pt x="96633" y="440646"/>
                  <a:pt x="268640" y="268639"/>
                </a:cubicBezTo>
                <a:cubicBezTo>
                  <a:pt x="440647" y="96633"/>
                  <a:pt x="673938" y="0"/>
                  <a:pt x="917193" y="1"/>
                </a:cubicBezTo>
                <a:cubicBezTo>
                  <a:pt x="1160447" y="1"/>
                  <a:pt x="1393738" y="96634"/>
                  <a:pt x="1565745" y="268641"/>
                </a:cubicBezTo>
                <a:cubicBezTo>
                  <a:pt x="1737751" y="440648"/>
                  <a:pt x="1834384" y="673939"/>
                  <a:pt x="1834383" y="917194"/>
                </a:cubicBezTo>
                <a:cubicBezTo>
                  <a:pt x="1834383" y="1160448"/>
                  <a:pt x="1737751" y="1393739"/>
                  <a:pt x="1565744" y="1565746"/>
                </a:cubicBezTo>
                <a:cubicBezTo>
                  <a:pt x="1393737" y="1737753"/>
                  <a:pt x="1160446" y="1834385"/>
                  <a:pt x="917192" y="1834385"/>
                </a:cubicBezTo>
                <a:cubicBezTo>
                  <a:pt x="673938" y="1834385"/>
                  <a:pt x="440647" y="1737752"/>
                  <a:pt x="268640" y="1565745"/>
                </a:cubicBezTo>
                <a:cubicBezTo>
                  <a:pt x="96633" y="1393738"/>
                  <a:pt x="1" y="1160447"/>
                  <a:pt x="2" y="917193"/>
                </a:cubicBezTo>
                <a:lnTo>
                  <a:pt x="0" y="917191"/>
                </a:lnTo>
                <a:close/>
              </a:path>
            </a:pathLst>
          </a:custGeom>
        </p:spPr>
        <p:style>
          <a:lnRef idx="0">
            <a:schemeClr val="accent6"/>
          </a:lnRef>
          <a:fillRef idx="3">
            <a:schemeClr val="accent6"/>
          </a:fillRef>
          <a:effectRef idx="3">
            <a:schemeClr val="accent6"/>
          </a:effectRef>
          <a:fontRef idx="minor">
            <a:schemeClr val="lt1"/>
          </a:fontRef>
        </p:style>
        <p:txBody>
          <a:bodyPr spcFirstLastPara="0" vert="horz" wrap="square" lIns="296579" tIns="296579" rIns="296579" bIns="296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نهادهای مالی</a:t>
            </a:r>
            <a:endParaRPr lang="en-US" sz="2200" kern="1200" dirty="0">
              <a:cs typeface="B Zar" pitchFamily="2" charset="-78"/>
            </a:endParaRPr>
          </a:p>
        </p:txBody>
      </p:sp>
      <p:sp>
        <p:nvSpPr>
          <p:cNvPr id="21" name="Freeform 20"/>
          <p:cNvSpPr/>
          <p:nvPr/>
        </p:nvSpPr>
        <p:spPr>
          <a:xfrm>
            <a:off x="6851035" y="2967421"/>
            <a:ext cx="1834381" cy="1834381"/>
          </a:xfrm>
          <a:custGeom>
            <a:avLst/>
            <a:gdLst>
              <a:gd name="connsiteX0" fmla="*/ 0 w 1834381"/>
              <a:gd name="connsiteY0" fmla="*/ 917191 h 1834381"/>
              <a:gd name="connsiteX1" fmla="*/ 268640 w 1834381"/>
              <a:gd name="connsiteY1" fmla="*/ 268639 h 1834381"/>
              <a:gd name="connsiteX2" fmla="*/ 917193 w 1834381"/>
              <a:gd name="connsiteY2" fmla="*/ 1 h 1834381"/>
              <a:gd name="connsiteX3" fmla="*/ 1565745 w 1834381"/>
              <a:gd name="connsiteY3" fmla="*/ 268641 h 1834381"/>
              <a:gd name="connsiteX4" fmla="*/ 1834383 w 1834381"/>
              <a:gd name="connsiteY4" fmla="*/ 917194 h 1834381"/>
              <a:gd name="connsiteX5" fmla="*/ 1565744 w 1834381"/>
              <a:gd name="connsiteY5" fmla="*/ 1565746 h 1834381"/>
              <a:gd name="connsiteX6" fmla="*/ 917192 w 1834381"/>
              <a:gd name="connsiteY6" fmla="*/ 1834385 h 1834381"/>
              <a:gd name="connsiteX7" fmla="*/ 268640 w 1834381"/>
              <a:gd name="connsiteY7" fmla="*/ 1565745 h 1834381"/>
              <a:gd name="connsiteX8" fmla="*/ 2 w 1834381"/>
              <a:gd name="connsiteY8" fmla="*/ 917193 h 1834381"/>
              <a:gd name="connsiteX9" fmla="*/ 0 w 1834381"/>
              <a:gd name="connsiteY9" fmla="*/ 917191 h 183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4381" h="1834381">
                <a:moveTo>
                  <a:pt x="0" y="917191"/>
                </a:moveTo>
                <a:cubicBezTo>
                  <a:pt x="0" y="673937"/>
                  <a:pt x="96633" y="440646"/>
                  <a:pt x="268640" y="268639"/>
                </a:cubicBezTo>
                <a:cubicBezTo>
                  <a:pt x="440647" y="96633"/>
                  <a:pt x="673938" y="0"/>
                  <a:pt x="917193" y="1"/>
                </a:cubicBezTo>
                <a:cubicBezTo>
                  <a:pt x="1160447" y="1"/>
                  <a:pt x="1393738" y="96634"/>
                  <a:pt x="1565745" y="268641"/>
                </a:cubicBezTo>
                <a:cubicBezTo>
                  <a:pt x="1737751" y="440648"/>
                  <a:pt x="1834384" y="673939"/>
                  <a:pt x="1834383" y="917194"/>
                </a:cubicBezTo>
                <a:cubicBezTo>
                  <a:pt x="1834383" y="1160448"/>
                  <a:pt x="1737751" y="1393739"/>
                  <a:pt x="1565744" y="1565746"/>
                </a:cubicBezTo>
                <a:cubicBezTo>
                  <a:pt x="1393737" y="1737753"/>
                  <a:pt x="1160446" y="1834385"/>
                  <a:pt x="917192" y="1834385"/>
                </a:cubicBezTo>
                <a:cubicBezTo>
                  <a:pt x="673938" y="1834385"/>
                  <a:pt x="440647" y="1737752"/>
                  <a:pt x="268640" y="1565745"/>
                </a:cubicBezTo>
                <a:cubicBezTo>
                  <a:pt x="96633" y="1393738"/>
                  <a:pt x="1" y="1160447"/>
                  <a:pt x="2" y="917193"/>
                </a:cubicBezTo>
                <a:lnTo>
                  <a:pt x="0" y="917191"/>
                </a:lnTo>
                <a:close/>
              </a:path>
            </a:pathLst>
          </a:custGeom>
          <a:scene3d>
            <a:camera prst="orthographicFront"/>
            <a:lightRig rig="flat" dir="t"/>
          </a:scene3d>
          <a:sp3d prstMaterial="plastic">
            <a:bevelT w="120900" h="88900"/>
            <a:bevelB w="88900" h="31750" prst="angle"/>
          </a:sp3d>
        </p:spPr>
        <p:style>
          <a:lnRef idx="0">
            <a:schemeClr val="accent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96579" tIns="296579" rIns="296579" bIns="296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متقاضیان وجوه</a:t>
            </a:r>
            <a:endParaRPr lang="en-US" sz="2200" kern="1200"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
        <p:nvSpPr>
          <p:cNvPr id="8" name="Curved Down Arrow 7"/>
          <p:cNvSpPr/>
          <p:nvPr/>
        </p:nvSpPr>
        <p:spPr>
          <a:xfrm>
            <a:off x="1143000" y="1981200"/>
            <a:ext cx="3352800" cy="914400"/>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 name="Curved Down Arrow 6"/>
          <p:cNvSpPr/>
          <p:nvPr/>
        </p:nvSpPr>
        <p:spPr>
          <a:xfrm flipH="1" flipV="1">
            <a:off x="1219200" y="4876800"/>
            <a:ext cx="3276600" cy="762000"/>
          </a:xfrm>
          <a:prstGeom prst="curved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chemeClr val="tx1"/>
              </a:solidFill>
            </a:endParaRPr>
          </a:p>
        </p:txBody>
      </p:sp>
      <p:sp>
        <p:nvSpPr>
          <p:cNvPr id="9" name="Curved Down Arrow 8"/>
          <p:cNvSpPr/>
          <p:nvPr/>
        </p:nvSpPr>
        <p:spPr>
          <a:xfrm flipH="1" flipV="1">
            <a:off x="4724400" y="4876800"/>
            <a:ext cx="3276600" cy="762000"/>
          </a:xfrm>
          <a:prstGeom prst="curved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chemeClr val="tx1"/>
              </a:solidFill>
            </a:endParaRPr>
          </a:p>
        </p:txBody>
      </p:sp>
      <p:sp>
        <p:nvSpPr>
          <p:cNvPr id="10" name="TextBox 9"/>
          <p:cNvSpPr txBox="1"/>
          <p:nvPr/>
        </p:nvSpPr>
        <p:spPr>
          <a:xfrm>
            <a:off x="1371600" y="5867400"/>
            <a:ext cx="2590800" cy="646331"/>
          </a:xfrm>
          <a:prstGeom prst="rect">
            <a:avLst/>
          </a:prstGeom>
          <a:noFill/>
        </p:spPr>
        <p:txBody>
          <a:bodyPr wrap="square" rtlCol="0">
            <a:spAutoFit/>
          </a:bodyPr>
          <a:lstStyle/>
          <a:p>
            <a:pPr algn="ctr"/>
            <a:r>
              <a:rPr lang="fa-IR" dirty="0" smtClean="0">
                <a:cs typeface="B Zar" pitchFamily="2" charset="-78"/>
              </a:rPr>
              <a:t>فروش دارایی‌های مالی</a:t>
            </a:r>
            <a:endParaRPr lang="en-US" dirty="0" smtClean="0">
              <a:cs typeface="B Zar" pitchFamily="2" charset="-78"/>
            </a:endParaRPr>
          </a:p>
          <a:p>
            <a:pPr algn="ctr"/>
            <a:endParaRPr lang="en-US" dirty="0">
              <a:cs typeface="B Zar" pitchFamily="2" charset="-78"/>
            </a:endParaRPr>
          </a:p>
        </p:txBody>
      </p:sp>
      <p:sp>
        <p:nvSpPr>
          <p:cNvPr id="12" name="TextBox 11"/>
          <p:cNvSpPr txBox="1"/>
          <p:nvPr/>
        </p:nvSpPr>
        <p:spPr>
          <a:xfrm>
            <a:off x="5257800" y="5791200"/>
            <a:ext cx="2590800" cy="646331"/>
          </a:xfrm>
          <a:prstGeom prst="rect">
            <a:avLst/>
          </a:prstGeom>
          <a:noFill/>
        </p:spPr>
        <p:txBody>
          <a:bodyPr wrap="square" rtlCol="0">
            <a:spAutoFit/>
          </a:bodyPr>
          <a:lstStyle/>
          <a:p>
            <a:pPr algn="ctr"/>
            <a:r>
              <a:rPr lang="fa-IR" dirty="0" smtClean="0">
                <a:cs typeface="B Zar" pitchFamily="2" charset="-78"/>
              </a:rPr>
              <a:t>خرید دارایی‌های مالی</a:t>
            </a:r>
            <a:endParaRPr lang="en-US" dirty="0" smtClean="0">
              <a:cs typeface="B Zar" pitchFamily="2" charset="-78"/>
            </a:endParaRPr>
          </a:p>
          <a:p>
            <a:pPr algn="ctr"/>
            <a:endParaRPr lang="en-US" dirty="0">
              <a:cs typeface="B Zar" pitchFamily="2" charset="-78"/>
            </a:endParaRPr>
          </a:p>
        </p:txBody>
      </p:sp>
      <p:sp>
        <p:nvSpPr>
          <p:cNvPr id="13" name="Curved Down Arrow 12"/>
          <p:cNvSpPr/>
          <p:nvPr/>
        </p:nvSpPr>
        <p:spPr>
          <a:xfrm>
            <a:off x="4572000" y="1981200"/>
            <a:ext cx="3352800" cy="914400"/>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p:cNvSpPr txBox="1"/>
          <p:nvPr/>
        </p:nvSpPr>
        <p:spPr>
          <a:xfrm>
            <a:off x="1524000" y="1487269"/>
            <a:ext cx="2590800" cy="646331"/>
          </a:xfrm>
          <a:prstGeom prst="rect">
            <a:avLst/>
          </a:prstGeom>
          <a:noFill/>
        </p:spPr>
        <p:txBody>
          <a:bodyPr wrap="square" rtlCol="0">
            <a:spAutoFit/>
          </a:bodyPr>
          <a:lstStyle/>
          <a:p>
            <a:pPr algn="ctr"/>
            <a:r>
              <a:rPr lang="fa-IR" dirty="0" smtClean="0">
                <a:cs typeface="B Zar" pitchFamily="2" charset="-78"/>
              </a:rPr>
              <a:t>تجمیع وجوه</a:t>
            </a:r>
            <a:endParaRPr lang="en-US" dirty="0" smtClean="0">
              <a:cs typeface="B Zar" pitchFamily="2" charset="-78"/>
            </a:endParaRPr>
          </a:p>
          <a:p>
            <a:pPr algn="ctr"/>
            <a:endParaRPr lang="en-US" dirty="0">
              <a:cs typeface="B Zar" pitchFamily="2" charset="-78"/>
            </a:endParaRPr>
          </a:p>
        </p:txBody>
      </p:sp>
      <p:sp>
        <p:nvSpPr>
          <p:cNvPr id="15" name="TextBox 14"/>
          <p:cNvSpPr txBox="1"/>
          <p:nvPr/>
        </p:nvSpPr>
        <p:spPr>
          <a:xfrm>
            <a:off x="5029200" y="1487269"/>
            <a:ext cx="2590800" cy="646331"/>
          </a:xfrm>
          <a:prstGeom prst="rect">
            <a:avLst/>
          </a:prstGeom>
          <a:noFill/>
        </p:spPr>
        <p:txBody>
          <a:bodyPr wrap="square" rtlCol="0">
            <a:spAutoFit/>
          </a:bodyPr>
          <a:lstStyle/>
          <a:p>
            <a:pPr algn="ctr"/>
            <a:r>
              <a:rPr lang="fa-IR" dirty="0" smtClean="0">
                <a:cs typeface="B Zar" pitchFamily="2" charset="-78"/>
              </a:rPr>
              <a:t>تخصیص وجوه</a:t>
            </a:r>
            <a:endParaRPr lang="en-US" dirty="0" smtClean="0">
              <a:cs typeface="B Zar" pitchFamily="2" charset="-78"/>
            </a:endParaRPr>
          </a:p>
          <a:p>
            <a:pPr algn="ctr"/>
            <a:endParaRPr lang="en-US"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1"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ppt_x</p:attrName>
                                        </p:attrNameLst>
                                      </p:cBhvr>
                                      <p:tavLst>
                                        <p:tav tm="0">
                                          <p:val>
                                            <p:strVal val="#ppt_x-.2"/>
                                          </p:val>
                                        </p:tav>
                                        <p:tav tm="100000">
                                          <p:val>
                                            <p:strVal val="#ppt_x"/>
                                          </p:val>
                                        </p:tav>
                                      </p:tavLst>
                                    </p:anim>
                                    <p:anim calcmode="lin" valueType="num">
                                      <p:cBhvr>
                                        <p:cTn id="15"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ppt_x</p:attrName>
                                        </p:attrNameLst>
                                      </p:cBhvr>
                                      <p:tavLst>
                                        <p:tav tm="0">
                                          <p:val>
                                            <p:strVal val="#ppt_x-.2"/>
                                          </p:val>
                                        </p:tav>
                                        <p:tav tm="100000">
                                          <p:val>
                                            <p:strVal val="#ppt_x"/>
                                          </p:val>
                                        </p:tav>
                                      </p:tavLst>
                                    </p:anim>
                                    <p:anim calcmode="lin" valueType="num">
                                      <p:cBhvr>
                                        <p:cTn id="2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ppt_x</p:attrName>
                                        </p:attrNameLst>
                                      </p:cBhvr>
                                      <p:tavLst>
                                        <p:tav tm="0">
                                          <p:val>
                                            <p:strVal val="#ppt_x-.2"/>
                                          </p:val>
                                        </p:tav>
                                        <p:tav tm="100000">
                                          <p:val>
                                            <p:strVal val="#ppt_x"/>
                                          </p:val>
                                        </p:tav>
                                      </p:tavLst>
                                    </p:anim>
                                    <p:anim calcmode="lin" valueType="num">
                                      <p:cBhvr>
                                        <p:cTn id="29"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7" grpId="0" animBg="1"/>
      <p:bldP spid="9"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نقش واسطه‌گری نهادهای 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طیف واسطه‌گری نهادهای </a:t>
            </a:r>
            <a:r>
              <a:rPr lang="fa-IR" dirty="0"/>
              <a:t>مالی</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rot="4915242">
            <a:off x="7323838" y="1839670"/>
            <a:ext cx="20574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a-IR" dirty="0" smtClean="0">
                <a:cs typeface="B Titr" pitchFamily="2" charset="-78"/>
              </a:rPr>
              <a:t>واسطه‌گری مالی بیشتر</a:t>
            </a:r>
            <a:endParaRPr lang="en-US" dirty="0" smtClean="0">
              <a:cs typeface="B Titr" pitchFamily="2" charset="-78"/>
            </a:endParaRPr>
          </a:p>
        </p:txBody>
      </p:sp>
      <p:sp>
        <p:nvSpPr>
          <p:cNvPr id="6" name="TextBox 5"/>
          <p:cNvSpPr txBox="1"/>
          <p:nvPr/>
        </p:nvSpPr>
        <p:spPr>
          <a:xfrm rot="1630205">
            <a:off x="-123213" y="5630962"/>
            <a:ext cx="205740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fa-IR" dirty="0" smtClean="0">
                <a:solidFill>
                  <a:schemeClr val="lt1"/>
                </a:solidFill>
                <a:cs typeface="B Titr" pitchFamily="2" charset="-78"/>
              </a:rPr>
              <a:t>واسطه‌گری مالی کمتر</a:t>
            </a:r>
            <a:endParaRPr lang="en-US" dirty="0" smtClean="0">
              <a:solidFill>
                <a:schemeClr val="lt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F58FE278-46D6-404A-9456-67916FCB14CF}"/>
                                            </p:graphicEl>
                                          </p:spTgt>
                                        </p:tgtEl>
                                        <p:attrNameLst>
                                          <p:attrName>style.visibility</p:attrName>
                                        </p:attrNameLst>
                                      </p:cBhvr>
                                      <p:to>
                                        <p:strVal val="visible"/>
                                      </p:to>
                                    </p:set>
                                    <p:animEffect transition="in" filter="fade">
                                      <p:cBhvr>
                                        <p:cTn id="7" dur="1000"/>
                                        <p:tgtEl>
                                          <p:spTgt spid="4">
                                            <p:graphicEl>
                                              <a:dgm id="{F58FE278-46D6-404A-9456-67916FCB14CF}"/>
                                            </p:graphicEl>
                                          </p:spTgt>
                                        </p:tgtEl>
                                      </p:cBhvr>
                                    </p:animEffect>
                                    <p:anim calcmode="lin" valueType="num">
                                      <p:cBhvr>
                                        <p:cTn id="8" dur="1000" fill="hold"/>
                                        <p:tgtEl>
                                          <p:spTgt spid="4">
                                            <p:graphicEl>
                                              <a:dgm id="{F58FE278-46D6-404A-9456-67916FCB14CF}"/>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F58FE278-46D6-404A-9456-67916FCB14CF}"/>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09A43C59-560C-4621-8E37-76D868F93ED7}"/>
                                            </p:graphicEl>
                                          </p:spTgt>
                                        </p:tgtEl>
                                        <p:attrNameLst>
                                          <p:attrName>style.visibility</p:attrName>
                                        </p:attrNameLst>
                                      </p:cBhvr>
                                      <p:to>
                                        <p:strVal val="visible"/>
                                      </p:to>
                                    </p:set>
                                    <p:animEffect transition="in" filter="fade">
                                      <p:cBhvr>
                                        <p:cTn id="14" dur="1000"/>
                                        <p:tgtEl>
                                          <p:spTgt spid="4">
                                            <p:graphicEl>
                                              <a:dgm id="{09A43C59-560C-4621-8E37-76D868F93ED7}"/>
                                            </p:graphicEl>
                                          </p:spTgt>
                                        </p:tgtEl>
                                      </p:cBhvr>
                                    </p:animEffect>
                                    <p:anim calcmode="lin" valueType="num">
                                      <p:cBhvr>
                                        <p:cTn id="15" dur="1000" fill="hold"/>
                                        <p:tgtEl>
                                          <p:spTgt spid="4">
                                            <p:graphicEl>
                                              <a:dgm id="{09A43C59-560C-4621-8E37-76D868F93ED7}"/>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09A43C59-560C-4621-8E37-76D868F93ED7}"/>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C3D86218-5285-487A-A597-B8F14A614375}"/>
                                            </p:graphicEl>
                                          </p:spTgt>
                                        </p:tgtEl>
                                        <p:attrNameLst>
                                          <p:attrName>style.visibility</p:attrName>
                                        </p:attrNameLst>
                                      </p:cBhvr>
                                      <p:to>
                                        <p:strVal val="visible"/>
                                      </p:to>
                                    </p:set>
                                    <p:animEffect transition="in" filter="fade">
                                      <p:cBhvr>
                                        <p:cTn id="19" dur="1000"/>
                                        <p:tgtEl>
                                          <p:spTgt spid="4">
                                            <p:graphicEl>
                                              <a:dgm id="{C3D86218-5285-487A-A597-B8F14A614375}"/>
                                            </p:graphicEl>
                                          </p:spTgt>
                                        </p:tgtEl>
                                      </p:cBhvr>
                                    </p:animEffect>
                                    <p:anim calcmode="lin" valueType="num">
                                      <p:cBhvr>
                                        <p:cTn id="20" dur="1000" fill="hold"/>
                                        <p:tgtEl>
                                          <p:spTgt spid="4">
                                            <p:graphicEl>
                                              <a:dgm id="{C3D86218-5285-487A-A597-B8F14A614375}"/>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C3D86218-5285-487A-A597-B8F14A614375}"/>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9E25C2BB-7DD0-498B-8A5A-08C6DC581455}"/>
                                            </p:graphicEl>
                                          </p:spTgt>
                                        </p:tgtEl>
                                        <p:attrNameLst>
                                          <p:attrName>style.visibility</p:attrName>
                                        </p:attrNameLst>
                                      </p:cBhvr>
                                      <p:to>
                                        <p:strVal val="visible"/>
                                      </p:to>
                                    </p:set>
                                    <p:animEffect transition="in" filter="fade">
                                      <p:cBhvr>
                                        <p:cTn id="26" dur="1000"/>
                                        <p:tgtEl>
                                          <p:spTgt spid="4">
                                            <p:graphicEl>
                                              <a:dgm id="{9E25C2BB-7DD0-498B-8A5A-08C6DC581455}"/>
                                            </p:graphicEl>
                                          </p:spTgt>
                                        </p:tgtEl>
                                      </p:cBhvr>
                                    </p:animEffect>
                                    <p:anim calcmode="lin" valueType="num">
                                      <p:cBhvr>
                                        <p:cTn id="27" dur="1000" fill="hold"/>
                                        <p:tgtEl>
                                          <p:spTgt spid="4">
                                            <p:graphicEl>
                                              <a:dgm id="{9E25C2BB-7DD0-498B-8A5A-08C6DC581455}"/>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9E25C2BB-7DD0-498B-8A5A-08C6DC581455}"/>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549A9B00-DEA0-40D9-A41C-59D646203A5D}"/>
                                            </p:graphicEl>
                                          </p:spTgt>
                                        </p:tgtEl>
                                        <p:attrNameLst>
                                          <p:attrName>style.visibility</p:attrName>
                                        </p:attrNameLst>
                                      </p:cBhvr>
                                      <p:to>
                                        <p:strVal val="visible"/>
                                      </p:to>
                                    </p:set>
                                    <p:animEffect transition="in" filter="fade">
                                      <p:cBhvr>
                                        <p:cTn id="31" dur="1000"/>
                                        <p:tgtEl>
                                          <p:spTgt spid="4">
                                            <p:graphicEl>
                                              <a:dgm id="{549A9B00-DEA0-40D9-A41C-59D646203A5D}"/>
                                            </p:graphicEl>
                                          </p:spTgt>
                                        </p:tgtEl>
                                      </p:cBhvr>
                                    </p:animEffect>
                                    <p:anim calcmode="lin" valueType="num">
                                      <p:cBhvr>
                                        <p:cTn id="32" dur="1000" fill="hold"/>
                                        <p:tgtEl>
                                          <p:spTgt spid="4">
                                            <p:graphicEl>
                                              <a:dgm id="{549A9B00-DEA0-40D9-A41C-59D646203A5D}"/>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549A9B00-DEA0-40D9-A41C-59D646203A5D}"/>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2D50A457-612A-4EFB-9243-EF9E6C7E15C4}"/>
                                            </p:graphicEl>
                                          </p:spTgt>
                                        </p:tgtEl>
                                        <p:attrNameLst>
                                          <p:attrName>style.visibility</p:attrName>
                                        </p:attrNameLst>
                                      </p:cBhvr>
                                      <p:to>
                                        <p:strVal val="visible"/>
                                      </p:to>
                                    </p:set>
                                    <p:animEffect transition="in" filter="fade">
                                      <p:cBhvr>
                                        <p:cTn id="38" dur="1000"/>
                                        <p:tgtEl>
                                          <p:spTgt spid="4">
                                            <p:graphicEl>
                                              <a:dgm id="{2D50A457-612A-4EFB-9243-EF9E6C7E15C4}"/>
                                            </p:graphicEl>
                                          </p:spTgt>
                                        </p:tgtEl>
                                      </p:cBhvr>
                                    </p:animEffect>
                                    <p:anim calcmode="lin" valueType="num">
                                      <p:cBhvr>
                                        <p:cTn id="39" dur="1000" fill="hold"/>
                                        <p:tgtEl>
                                          <p:spTgt spid="4">
                                            <p:graphicEl>
                                              <a:dgm id="{2D50A457-612A-4EFB-9243-EF9E6C7E15C4}"/>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2D50A457-612A-4EFB-9243-EF9E6C7E15C4}"/>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85F2C26B-8AFF-432A-A352-6815E6C1B5B7}"/>
                                            </p:graphicEl>
                                          </p:spTgt>
                                        </p:tgtEl>
                                        <p:attrNameLst>
                                          <p:attrName>style.visibility</p:attrName>
                                        </p:attrNameLst>
                                      </p:cBhvr>
                                      <p:to>
                                        <p:strVal val="visible"/>
                                      </p:to>
                                    </p:set>
                                    <p:animEffect transition="in" filter="fade">
                                      <p:cBhvr>
                                        <p:cTn id="43" dur="1000"/>
                                        <p:tgtEl>
                                          <p:spTgt spid="4">
                                            <p:graphicEl>
                                              <a:dgm id="{85F2C26B-8AFF-432A-A352-6815E6C1B5B7}"/>
                                            </p:graphicEl>
                                          </p:spTgt>
                                        </p:tgtEl>
                                      </p:cBhvr>
                                    </p:animEffect>
                                    <p:anim calcmode="lin" valueType="num">
                                      <p:cBhvr>
                                        <p:cTn id="44" dur="1000" fill="hold"/>
                                        <p:tgtEl>
                                          <p:spTgt spid="4">
                                            <p:graphicEl>
                                              <a:dgm id="{85F2C26B-8AFF-432A-A352-6815E6C1B5B7}"/>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85F2C26B-8AFF-432A-A352-6815E6C1B5B7}"/>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graphicEl>
                                              <a:dgm id="{6D4B7932-5CF5-4749-95FC-753397BB2699}"/>
                                            </p:graphicEl>
                                          </p:spTgt>
                                        </p:tgtEl>
                                        <p:attrNameLst>
                                          <p:attrName>style.visibility</p:attrName>
                                        </p:attrNameLst>
                                      </p:cBhvr>
                                      <p:to>
                                        <p:strVal val="visible"/>
                                      </p:to>
                                    </p:set>
                                    <p:animEffect transition="in" filter="fade">
                                      <p:cBhvr>
                                        <p:cTn id="50" dur="1000"/>
                                        <p:tgtEl>
                                          <p:spTgt spid="4">
                                            <p:graphicEl>
                                              <a:dgm id="{6D4B7932-5CF5-4749-95FC-753397BB2699}"/>
                                            </p:graphicEl>
                                          </p:spTgt>
                                        </p:tgtEl>
                                      </p:cBhvr>
                                    </p:animEffect>
                                    <p:anim calcmode="lin" valueType="num">
                                      <p:cBhvr>
                                        <p:cTn id="51" dur="1000" fill="hold"/>
                                        <p:tgtEl>
                                          <p:spTgt spid="4">
                                            <p:graphicEl>
                                              <a:dgm id="{6D4B7932-5CF5-4749-95FC-753397BB2699}"/>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6D4B7932-5CF5-4749-95FC-753397BB2699}"/>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4">
                                            <p:graphicEl>
                                              <a:dgm id="{0F6965B1-3237-4ACD-82D1-0E17D743F0ED}"/>
                                            </p:graphicEl>
                                          </p:spTgt>
                                        </p:tgtEl>
                                        <p:attrNameLst>
                                          <p:attrName>style.visibility</p:attrName>
                                        </p:attrNameLst>
                                      </p:cBhvr>
                                      <p:to>
                                        <p:strVal val="visible"/>
                                      </p:to>
                                    </p:set>
                                    <p:animEffect transition="in" filter="fade">
                                      <p:cBhvr>
                                        <p:cTn id="55" dur="1000"/>
                                        <p:tgtEl>
                                          <p:spTgt spid="4">
                                            <p:graphicEl>
                                              <a:dgm id="{0F6965B1-3237-4ACD-82D1-0E17D743F0ED}"/>
                                            </p:graphicEl>
                                          </p:spTgt>
                                        </p:tgtEl>
                                      </p:cBhvr>
                                    </p:animEffect>
                                    <p:anim calcmode="lin" valueType="num">
                                      <p:cBhvr>
                                        <p:cTn id="56" dur="1000" fill="hold"/>
                                        <p:tgtEl>
                                          <p:spTgt spid="4">
                                            <p:graphicEl>
                                              <a:dgm id="{0F6965B1-3237-4ACD-82D1-0E17D743F0ED}"/>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0F6965B1-3237-4ACD-82D1-0E17D743F0ED}"/>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
                                            <p:graphicEl>
                                              <a:dgm id="{61FE4432-5B47-4AAD-95F1-11414CD961F4}"/>
                                            </p:graphicEl>
                                          </p:spTgt>
                                        </p:tgtEl>
                                        <p:attrNameLst>
                                          <p:attrName>style.visibility</p:attrName>
                                        </p:attrNameLst>
                                      </p:cBhvr>
                                      <p:to>
                                        <p:strVal val="visible"/>
                                      </p:to>
                                    </p:set>
                                    <p:animEffect transition="in" filter="fade">
                                      <p:cBhvr>
                                        <p:cTn id="62" dur="1000"/>
                                        <p:tgtEl>
                                          <p:spTgt spid="4">
                                            <p:graphicEl>
                                              <a:dgm id="{61FE4432-5B47-4AAD-95F1-11414CD961F4}"/>
                                            </p:graphicEl>
                                          </p:spTgt>
                                        </p:tgtEl>
                                      </p:cBhvr>
                                    </p:animEffect>
                                    <p:anim calcmode="lin" valueType="num">
                                      <p:cBhvr>
                                        <p:cTn id="63" dur="1000" fill="hold"/>
                                        <p:tgtEl>
                                          <p:spTgt spid="4">
                                            <p:graphicEl>
                                              <a:dgm id="{61FE4432-5B47-4AAD-95F1-11414CD961F4}"/>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61FE4432-5B47-4AAD-95F1-11414CD961F4}"/>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
                                            <p:graphicEl>
                                              <a:dgm id="{15F07795-8F03-42A4-9293-66032E02C25E}"/>
                                            </p:graphicEl>
                                          </p:spTgt>
                                        </p:tgtEl>
                                        <p:attrNameLst>
                                          <p:attrName>style.visibility</p:attrName>
                                        </p:attrNameLst>
                                      </p:cBhvr>
                                      <p:to>
                                        <p:strVal val="visible"/>
                                      </p:to>
                                    </p:set>
                                    <p:animEffect transition="in" filter="fade">
                                      <p:cBhvr>
                                        <p:cTn id="67" dur="1000"/>
                                        <p:tgtEl>
                                          <p:spTgt spid="4">
                                            <p:graphicEl>
                                              <a:dgm id="{15F07795-8F03-42A4-9293-66032E02C25E}"/>
                                            </p:graphicEl>
                                          </p:spTgt>
                                        </p:tgtEl>
                                      </p:cBhvr>
                                    </p:animEffect>
                                    <p:anim calcmode="lin" valueType="num">
                                      <p:cBhvr>
                                        <p:cTn id="68" dur="1000" fill="hold"/>
                                        <p:tgtEl>
                                          <p:spTgt spid="4">
                                            <p:graphicEl>
                                              <a:dgm id="{15F07795-8F03-42A4-9293-66032E02C25E}"/>
                                            </p:graphicEl>
                                          </p:spTgt>
                                        </p:tgtEl>
                                        <p:attrNameLst>
                                          <p:attrName>ppt_x</p:attrName>
                                        </p:attrNameLst>
                                      </p:cBhvr>
                                      <p:tavLst>
                                        <p:tav tm="0">
                                          <p:val>
                                            <p:strVal val="#ppt_x"/>
                                          </p:val>
                                        </p:tav>
                                        <p:tav tm="100000">
                                          <p:val>
                                            <p:strVal val="#ppt_x"/>
                                          </p:val>
                                        </p:tav>
                                      </p:tavLst>
                                    </p:anim>
                                    <p:anim calcmode="lin" valueType="num">
                                      <p:cBhvr>
                                        <p:cTn id="69" dur="1000" fill="hold"/>
                                        <p:tgtEl>
                                          <p:spTgt spid="4">
                                            <p:graphicEl>
                                              <a:dgm id="{15F07795-8F03-42A4-9293-66032E02C25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دو نوع عمدۀ واسطه‌گری 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35545</TotalTime>
  <Words>1400</Words>
  <Application>Microsoft Office PowerPoint</Application>
  <PresentationFormat>On-screen Show (4:3)</PresentationFormat>
  <Paragraphs>207</Paragraphs>
  <Slides>37</Slides>
  <Notes>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Sample presentation slides</vt:lpstr>
      <vt:lpstr>بسم‌الله الرحمن الرحیم</vt:lpstr>
      <vt:lpstr>  جایگاه بازار سرمایه و نقش آن در تقابل با بازار پول در جمهوری اسلامی ایران    </vt:lpstr>
      <vt:lpstr>بازار پول بازار سرمایه</vt:lpstr>
      <vt:lpstr>دسته‌بندی سنتی بازارهای مالی</vt:lpstr>
      <vt:lpstr>مرز مشترک بازار پول و سرمایه</vt:lpstr>
      <vt:lpstr>بازیگران بازارهای مالی از منظر نهادهای مالی</vt:lpstr>
      <vt:lpstr>نقش واسطه‌گری نهادهای مالی</vt:lpstr>
      <vt:lpstr>طیف واسطه‌گری نهادهای مالی</vt:lpstr>
      <vt:lpstr>دو نوع عمدۀ واسطه‌گری مالی</vt:lpstr>
      <vt:lpstr>حرکت از بازار پول به بازار سرمایه</vt:lpstr>
      <vt:lpstr>بانک‌پایگی بازار پایگی رشد اقتصادی </vt:lpstr>
      <vt:lpstr>Slide 12</vt:lpstr>
      <vt:lpstr>گرایش به بازار پول یا سرمایه</vt:lpstr>
      <vt:lpstr>تفاوت‌های سیستم‌های مالی بازارپایه و بانک‌پایه</vt:lpstr>
      <vt:lpstr>جریان غالب </vt:lpstr>
      <vt:lpstr>طرح موضوع</vt:lpstr>
      <vt:lpstr>تحقیقات راجع به نظریۀ معماری نظام مالی</vt:lpstr>
      <vt:lpstr>تحقیقات راجع به نظریۀ معماری نظام مالی</vt:lpstr>
      <vt:lpstr>سه عامل اساسی در معماری نظام مالی</vt:lpstr>
      <vt:lpstr>نقش محیط قانونی در توسعۀ بازاهای مالی</vt:lpstr>
      <vt:lpstr>مسیر رشد </vt:lpstr>
      <vt:lpstr>Slide 22</vt:lpstr>
      <vt:lpstr>تأثیر نظام مالی بر رشد اقتصادی از طریق:</vt:lpstr>
      <vt:lpstr>اشکال تأثیر متقابل بانک‌ها و بازارهای سرمایه</vt:lpstr>
      <vt:lpstr>Slide 25</vt:lpstr>
      <vt:lpstr>Slide 26</vt:lpstr>
      <vt:lpstr>Slide 27</vt:lpstr>
      <vt:lpstr>تکامل مشترک صادق است</vt:lpstr>
      <vt:lpstr>کمک بانک‌ها به بازار سرمایه</vt:lpstr>
      <vt:lpstr>کمک بازار سرمایه به بانک‌ها</vt:lpstr>
      <vt:lpstr>کمک بازار سرمایه به بانک‌ها</vt:lpstr>
      <vt:lpstr>ترازنامۀ بنگاه مالی</vt:lpstr>
      <vt:lpstr>طراحی نظام مالی  </vt:lpstr>
      <vt:lpstr>نظام بانکی ایران</vt:lpstr>
      <vt:lpstr>Slide 35</vt:lpstr>
      <vt:lpstr>توصیه‌هایی برای طراحی نظام مالی</vt:lpstr>
      <vt:lpstr>Slide 37</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1</cp:lastModifiedBy>
  <cp:revision>1119</cp:revision>
  <dcterms:created xsi:type="dcterms:W3CDTF">2007-09-07T17:57:35Z</dcterms:created>
  <dcterms:modified xsi:type="dcterms:W3CDTF">2012-09-09T17:51:44Z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